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97" r:id="rId2"/>
    <p:sldId id="257" r:id="rId3"/>
    <p:sldId id="262" r:id="rId4"/>
    <p:sldId id="268" r:id="rId5"/>
    <p:sldId id="263" r:id="rId6"/>
    <p:sldId id="269" r:id="rId7"/>
    <p:sldId id="264" r:id="rId8"/>
    <p:sldId id="270" r:id="rId9"/>
    <p:sldId id="271" r:id="rId10"/>
    <p:sldId id="272" r:id="rId11"/>
    <p:sldId id="273" r:id="rId12"/>
    <p:sldId id="274" r:id="rId13"/>
    <p:sldId id="285" r:id="rId14"/>
    <p:sldId id="287" r:id="rId15"/>
    <p:sldId id="288" r:id="rId16"/>
    <p:sldId id="293" r:id="rId17"/>
    <p:sldId id="275" r:id="rId18"/>
    <p:sldId id="294" r:id="rId19"/>
    <p:sldId id="266" r:id="rId20"/>
    <p:sldId id="267" r:id="rId21"/>
    <p:sldId id="260" r:id="rId22"/>
    <p:sldId id="261" r:id="rId23"/>
    <p:sldId id="278" r:id="rId24"/>
    <p:sldId id="279" r:id="rId25"/>
    <p:sldId id="277" r:id="rId26"/>
    <p:sldId id="281" r:id="rId27"/>
    <p:sldId id="282" r:id="rId28"/>
    <p:sldId id="283" r:id="rId29"/>
    <p:sldId id="284" r:id="rId30"/>
    <p:sldId id="289" r:id="rId31"/>
    <p:sldId id="290" r:id="rId32"/>
    <p:sldId id="295" r:id="rId33"/>
    <p:sldId id="296"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rednji stil 2 - Isticanj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801" autoAdjust="0"/>
    <p:restoredTop sz="94660"/>
  </p:normalViewPr>
  <p:slideViewPr>
    <p:cSldViewPr snapToGrid="0">
      <p:cViewPr varScale="1">
        <p:scale>
          <a:sx n="114" d="100"/>
          <a:sy n="114" d="100"/>
        </p:scale>
        <p:origin x="198"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Naslovni slajd">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2"/>
              </a:gs>
              <a:gs pos="100000">
                <a:schemeClr val="accent2">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2"/>
              </a:gs>
              <a:gs pos="100000">
                <a:schemeClr val="accent2">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hr-HR"/>
              <a:t>Uredite stil naslova matrice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r-HR"/>
              <a:t>Uredite stil podnaslova matrice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2">
                    <a:lumMod val="50000"/>
                  </a:schemeClr>
                </a:solidFill>
              </a:defRPr>
            </a:lvl1pPr>
          </a:lstStyle>
          <a:p>
            <a:fld id="{F6E0E8E6-B6EB-498A-BC29-48D81AAAA5B6}" type="datetimeFigureOut">
              <a:rPr lang="en-US" dirty="0"/>
              <a:t>8/26/2021</a:t>
            </a:fld>
            <a:endParaRPr lang="en-US" dirty="0"/>
          </a:p>
        </p:txBody>
      </p:sp>
      <p:sp>
        <p:nvSpPr>
          <p:cNvPr id="5" name="Footer Placeholder 4"/>
          <p:cNvSpPr>
            <a:spLocks noGrp="1"/>
          </p:cNvSpPr>
          <p:nvPr>
            <p:ph type="ftr" sz="quarter" idx="11"/>
          </p:nvPr>
        </p:nvSpPr>
        <p:spPr>
          <a:xfrm rot="21420000">
            <a:off x="-9144" y="4882896"/>
            <a:ext cx="4050792" cy="1197864"/>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dirty="0"/>
              <a:pPr/>
              <a:t>‹#›</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ska slika s opisom">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hr-HR"/>
              <a:t>Uredite stil naslova matrice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r-HR"/>
              <a:t>Kliknite ikonu da biste dodali  sliku</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Uredite stilove teksta matrice</a:t>
            </a:r>
          </a:p>
        </p:txBody>
      </p:sp>
      <p:sp>
        <p:nvSpPr>
          <p:cNvPr id="5" name="Date Placeholder 4"/>
          <p:cNvSpPr>
            <a:spLocks noGrp="1"/>
          </p:cNvSpPr>
          <p:nvPr>
            <p:ph type="dt" sz="half" idx="10"/>
          </p:nvPr>
        </p:nvSpPr>
        <p:spPr/>
        <p:txBody>
          <a:bodyPr/>
          <a:lstStyle/>
          <a:p>
            <a:fld id="{4F4A8B59-FD8C-464E-A2E0-D2DB42977C43}" type="datetimeFigureOut">
              <a:rPr lang="en-US" dirty="0"/>
              <a:t>8/26/2021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aslov i opis">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hr-HR"/>
              <a:t>Uredite stil naslova matrice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Uredite stilove teksta matrice</a:t>
            </a:r>
          </a:p>
        </p:txBody>
      </p:sp>
      <p:sp>
        <p:nvSpPr>
          <p:cNvPr id="5" name="Date Placeholder 4"/>
          <p:cNvSpPr>
            <a:spLocks noGrp="1"/>
          </p:cNvSpPr>
          <p:nvPr>
            <p:ph type="dt" sz="half" idx="10"/>
          </p:nvPr>
        </p:nvSpPr>
        <p:spPr/>
        <p:txBody>
          <a:bodyPr/>
          <a:lstStyle/>
          <a:p>
            <a:fld id="{312D0685-9E9F-46AF-8733-3458A4A5B67E}" type="datetimeFigureOut">
              <a:rPr lang="en-US" dirty="0"/>
              <a:t>8/26/2021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 s opisom">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hr-HR"/>
              <a:t>Uredite stil naslova matrice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Uredite stilove teksta matrice</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Uredite stilove teksta matrice</a:t>
            </a:r>
          </a:p>
        </p:txBody>
      </p:sp>
      <p:sp>
        <p:nvSpPr>
          <p:cNvPr id="5" name="Date Placeholder 4"/>
          <p:cNvSpPr>
            <a:spLocks noGrp="1"/>
          </p:cNvSpPr>
          <p:nvPr>
            <p:ph type="dt" sz="half" idx="10"/>
          </p:nvPr>
        </p:nvSpPr>
        <p:spPr/>
        <p:txBody>
          <a:bodyPr/>
          <a:lstStyle/>
          <a:p>
            <a:fld id="{919578A0-4252-4A4F-8A4C-4F80F1AD91FF}" type="datetimeFigureOut">
              <a:rPr lang="en-US" dirty="0"/>
              <a:t>8/26/2021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ica s nazivom">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hr-HR"/>
              <a:t>Uredite stil naslova matrice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Uredite stilove teksta matrice</a:t>
            </a:r>
          </a:p>
        </p:txBody>
      </p:sp>
      <p:sp>
        <p:nvSpPr>
          <p:cNvPr id="5" name="Date Placeholder 4"/>
          <p:cNvSpPr>
            <a:spLocks noGrp="1"/>
          </p:cNvSpPr>
          <p:nvPr>
            <p:ph type="dt" sz="half" idx="10"/>
          </p:nvPr>
        </p:nvSpPr>
        <p:spPr/>
        <p:txBody>
          <a:bodyPr/>
          <a:lstStyle/>
          <a:p>
            <a:fld id="{9DCDF071-3364-4AF2-8784-696D9E530376}" type="datetimeFigureOut">
              <a:rPr lang="en-US" dirty="0"/>
              <a:t>8/26/2021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tupca">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hr-HR"/>
              <a:t>Uredite stil naslova matrice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Uredite stilove teksta matrice</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a:t>Uredite stilove teksta matrice</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Uredite stilove teksta matrice</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a:t>Uredite stilove teksta matrice</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Uredite stilove teksta matrice</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a:t>Uredite stilove teksta matrice</a:t>
            </a:r>
          </a:p>
        </p:txBody>
      </p:sp>
      <p:sp>
        <p:nvSpPr>
          <p:cNvPr id="3" name="Date Placeholder 2"/>
          <p:cNvSpPr>
            <a:spLocks noGrp="1"/>
          </p:cNvSpPr>
          <p:nvPr>
            <p:ph type="dt" sz="half" idx="10"/>
          </p:nvPr>
        </p:nvSpPr>
        <p:spPr/>
        <p:txBody>
          <a:bodyPr/>
          <a:lstStyle/>
          <a:p>
            <a:fld id="{12E0C83B-2A0D-4895-8D19-F0DA28872F64}" type="datetimeFigureOut">
              <a:rPr lang="en-US" dirty="0"/>
              <a:t>8/26/2021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stupca sa slikama">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hr-HR"/>
              <a:t>Uredite stil naslova matrice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Uredite stilove teksta matrice</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r-HR"/>
              <a:t>Kliknite ikonu da biste dodali  sliku</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a:t>Uredite stilove teksta matrice</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Uredite stilove teksta matrice</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r-HR"/>
              <a:t>Kliknite ikonu da biste dodali  sliku</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a:t>Uredite stilove teksta matrice</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Uredite stilove teksta matrice</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r-HR"/>
              <a:t>Kliknite ikonu da biste dodali  sliku</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a:t>Uredite stilove teksta matrice</a:t>
            </a:r>
          </a:p>
        </p:txBody>
      </p:sp>
      <p:sp>
        <p:nvSpPr>
          <p:cNvPr id="3" name="Date Placeholder 2"/>
          <p:cNvSpPr>
            <a:spLocks noGrp="1"/>
          </p:cNvSpPr>
          <p:nvPr>
            <p:ph type="dt" sz="half" idx="10"/>
          </p:nvPr>
        </p:nvSpPr>
        <p:spPr/>
        <p:txBody>
          <a:bodyPr/>
          <a:lstStyle/>
          <a:p>
            <a:fld id="{5E32ACF0-C7E7-4CC8-840E-A2809FB4BDF6}" type="datetimeFigureOut">
              <a:rPr lang="en-US" dirty="0"/>
              <a:t>8/26/2021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hr-HR"/>
              <a:t>Uredite stil naslova matrice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4" name="Date Placeholder 3"/>
          <p:cNvSpPr>
            <a:spLocks noGrp="1"/>
          </p:cNvSpPr>
          <p:nvPr>
            <p:ph type="dt" sz="half" idx="10"/>
          </p:nvPr>
        </p:nvSpPr>
        <p:spPr/>
        <p:txBody>
          <a:bodyPr/>
          <a:lstStyle/>
          <a:p>
            <a:fld id="{DB1B64FF-53E9-4519-AFEB-B5EAE0A6C098}" type="datetimeFigureOut">
              <a:rPr lang="en-US" dirty="0"/>
              <a:t>8/26/2021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hr-HR"/>
              <a:t>Uredite stil naslova matrice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4" name="Date Placeholder 3"/>
          <p:cNvSpPr>
            <a:spLocks noGrp="1"/>
          </p:cNvSpPr>
          <p:nvPr>
            <p:ph type="dt" sz="half" idx="10"/>
          </p:nvPr>
        </p:nvSpPr>
        <p:spPr/>
        <p:txBody>
          <a:bodyPr/>
          <a:lstStyle/>
          <a:p>
            <a:fld id="{03D0605F-0999-49B8-97E8-A9F5FE66FD89}" type="datetimeFigureOut">
              <a:rPr lang="en-US" dirty="0"/>
              <a:t>8/26/2021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t>Uredite stil naslova matrice</a:t>
            </a:r>
            <a:endParaRPr lang="en-US" dirty="0"/>
          </a:p>
        </p:txBody>
      </p:sp>
      <p:sp>
        <p:nvSpPr>
          <p:cNvPr id="12" name="Content Placeholder 2"/>
          <p:cNvSpPr>
            <a:spLocks noGrp="1"/>
          </p:cNvSpPr>
          <p:nvPr>
            <p:ph sz="quarter" idx="13"/>
          </p:nvPr>
        </p:nvSpPr>
        <p:spPr>
          <a:xfrm>
            <a:off x="685800" y="2063396"/>
            <a:ext cx="10394707" cy="3311189"/>
          </a:xfrm>
        </p:spPr>
        <p:txBody>
          <a:bodyPr/>
          <a:lstStyle>
            <a:lvl1pPr>
              <a:defRPr cap="none">
                <a:latin typeface="Adobe Caslon Pro" panose="0205050205050A020403" pitchFamily="18" charset="-18"/>
              </a:defRPr>
            </a:lvl1pPr>
            <a:lvl2pPr>
              <a:defRPr cap="none">
                <a:latin typeface="Adobe Caslon Pro" panose="0205050205050A020403" pitchFamily="18" charset="-18"/>
              </a:defRPr>
            </a:lvl2pPr>
            <a:lvl3pPr>
              <a:defRPr cap="none">
                <a:latin typeface="Adobe Caslon Pro" panose="0205050205050A020403" pitchFamily="18" charset="-18"/>
              </a:defRPr>
            </a:lvl3pPr>
            <a:lvl4pPr>
              <a:defRPr cap="none">
                <a:latin typeface="Adobe Caslon Pro" panose="0205050205050A020403" pitchFamily="18" charset="-18"/>
              </a:defRPr>
            </a:lvl4pPr>
            <a:lvl5pPr>
              <a:defRPr cap="none">
                <a:latin typeface="Adobe Caslon Pro" panose="0205050205050A020403" pitchFamily="18" charset="-18"/>
              </a:defRPr>
            </a:lvl5pPr>
          </a:lstStyle>
          <a:p>
            <a:pPr lvl="0"/>
            <a:r>
              <a:rPr lang="hr-HR" dirty="0"/>
              <a:t>Uredite stilove teksta matrice</a:t>
            </a:r>
          </a:p>
          <a:p>
            <a:pPr lvl="1"/>
            <a:r>
              <a:rPr lang="hr-HR" dirty="0"/>
              <a:t>Druga razina</a:t>
            </a:r>
          </a:p>
          <a:p>
            <a:pPr lvl="2"/>
            <a:r>
              <a:rPr lang="hr-HR" dirty="0"/>
              <a:t>Treća razina</a:t>
            </a:r>
          </a:p>
          <a:p>
            <a:pPr lvl="3"/>
            <a:r>
              <a:rPr lang="hr-HR" dirty="0"/>
              <a:t>Četvrta razina</a:t>
            </a:r>
          </a:p>
          <a:p>
            <a:pPr lvl="4"/>
            <a:r>
              <a:rPr lang="hr-HR" dirty="0"/>
              <a:t>Peta razina</a:t>
            </a:r>
            <a:endParaRPr lang="en-US" dirty="0"/>
          </a:p>
        </p:txBody>
      </p:sp>
      <p:sp>
        <p:nvSpPr>
          <p:cNvPr id="4" name="Date Placeholder 3"/>
          <p:cNvSpPr>
            <a:spLocks noGrp="1"/>
          </p:cNvSpPr>
          <p:nvPr>
            <p:ph type="dt" sz="half" idx="10"/>
          </p:nvPr>
        </p:nvSpPr>
        <p:spPr/>
        <p:txBody>
          <a:bodyPr/>
          <a:lstStyle/>
          <a:p>
            <a:fld id="{BD041493-8214-4CD3-9E66-4A7CE0239274}" type="datetimeFigureOut">
              <a:rPr lang="en-US" dirty="0"/>
              <a:t>8/26/2021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aglavlje sekcije">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hr-HR"/>
              <a:t>Uredite stil naslova matrice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r-HR"/>
              <a:t>Uredite stilove teksta matrice</a:t>
            </a:r>
          </a:p>
        </p:txBody>
      </p:sp>
      <p:sp>
        <p:nvSpPr>
          <p:cNvPr id="4" name="Date Placeholder 3"/>
          <p:cNvSpPr>
            <a:spLocks noGrp="1"/>
          </p:cNvSpPr>
          <p:nvPr>
            <p:ph type="dt" sz="half" idx="10"/>
          </p:nvPr>
        </p:nvSpPr>
        <p:spPr/>
        <p:txBody>
          <a:bodyPr/>
          <a:lstStyle/>
          <a:p>
            <a:fld id="{CD45397E-FD2D-4D0A-B33C-2E5AEFAED143}" type="datetimeFigureOut">
              <a:rPr lang="en-US" dirty="0"/>
              <a:t>8/26/2021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hr-HR"/>
              <a:t>Uredite stil naslova matrice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5" name="Date Placeholder 4"/>
          <p:cNvSpPr>
            <a:spLocks noGrp="1"/>
          </p:cNvSpPr>
          <p:nvPr>
            <p:ph type="dt" sz="half" idx="10"/>
          </p:nvPr>
        </p:nvSpPr>
        <p:spPr/>
        <p:txBody>
          <a:bodyPr/>
          <a:lstStyle/>
          <a:p>
            <a:fld id="{0E15092E-80DC-4992-A0D4-E74F7FC3042B}" type="datetimeFigureOut">
              <a:rPr lang="en-US" dirty="0"/>
              <a:t>8/26/2021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hr-HR"/>
              <a:t>Uredite stil naslova matrice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Uredite stilove teksta matrice</a:t>
            </a:r>
          </a:p>
        </p:txBody>
      </p:sp>
      <p:sp>
        <p:nvSpPr>
          <p:cNvPr id="12" name="Content Placeholder 3"/>
          <p:cNvSpPr>
            <a:spLocks noGrp="1"/>
          </p:cNvSpPr>
          <p:nvPr>
            <p:ph sz="quarter" idx="13"/>
          </p:nvPr>
        </p:nvSpPr>
        <p:spPr>
          <a:xfrm>
            <a:off x="685802" y="2861733"/>
            <a:ext cx="5088712" cy="2512852"/>
          </a:xfrm>
        </p:spPr>
        <p:txBody>
          <a:bodyPr anchor="t"/>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Uredite stilove teksta matrice</a:t>
            </a:r>
          </a:p>
        </p:txBody>
      </p:sp>
      <p:sp>
        <p:nvSpPr>
          <p:cNvPr id="13" name="Content Placeholder 5"/>
          <p:cNvSpPr>
            <a:spLocks noGrp="1"/>
          </p:cNvSpPr>
          <p:nvPr>
            <p:ph sz="quarter" idx="14"/>
          </p:nvPr>
        </p:nvSpPr>
        <p:spPr>
          <a:xfrm>
            <a:off x="5993969" y="2861733"/>
            <a:ext cx="5088713" cy="2512852"/>
          </a:xfrm>
        </p:spPr>
        <p:txBody>
          <a:bodyPr anchor="t"/>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7" name="Date Placeholder 6"/>
          <p:cNvSpPr>
            <a:spLocks noGrp="1"/>
          </p:cNvSpPr>
          <p:nvPr>
            <p:ph type="dt" sz="half" idx="10"/>
          </p:nvPr>
        </p:nvSpPr>
        <p:spPr/>
        <p:txBody>
          <a:bodyPr/>
          <a:lstStyle/>
          <a:p>
            <a:fld id="{9569A4C6-EA06-4AF0-A839-1839C57399A0}" type="datetimeFigureOut">
              <a:rPr lang="en-US" dirty="0"/>
              <a:t>8/26/2021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t>Uredite stil naslova matrice</a:t>
            </a:r>
            <a:endParaRPr lang="en-US" dirty="0"/>
          </a:p>
        </p:txBody>
      </p:sp>
      <p:sp>
        <p:nvSpPr>
          <p:cNvPr id="3" name="Date Placeholder 2"/>
          <p:cNvSpPr>
            <a:spLocks noGrp="1"/>
          </p:cNvSpPr>
          <p:nvPr>
            <p:ph type="dt" sz="half" idx="10"/>
          </p:nvPr>
        </p:nvSpPr>
        <p:spPr/>
        <p:txBody>
          <a:bodyPr/>
          <a:lstStyle/>
          <a:p>
            <a:fld id="{6BF0C016-2580-485A-AC4B-4452BC379743}" type="datetimeFigureOut">
              <a:rPr lang="en-US" dirty="0"/>
              <a:t>8/26/2021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F0C8E6-7044-439E-9AE7-82A0C81AB0F0}" type="datetimeFigureOut">
              <a:rPr lang="en-US" dirty="0"/>
              <a:t>8/26/2021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hr-HR"/>
              <a:t>Uredite stil naslova matrice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Uredite stilove teksta matrice</a:t>
            </a:r>
          </a:p>
        </p:txBody>
      </p:sp>
      <p:sp>
        <p:nvSpPr>
          <p:cNvPr id="5" name="Date Placeholder 4"/>
          <p:cNvSpPr>
            <a:spLocks noGrp="1"/>
          </p:cNvSpPr>
          <p:nvPr>
            <p:ph type="dt" sz="half" idx="10"/>
          </p:nvPr>
        </p:nvSpPr>
        <p:spPr/>
        <p:txBody>
          <a:bodyPr/>
          <a:lstStyle/>
          <a:p>
            <a:fld id="{2E95F70E-5DFF-42EC-93B3-07D70D7ED1BD}" type="datetimeFigureOut">
              <a:rPr lang="en-US" dirty="0"/>
              <a:t>8/26/2021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hr-HR"/>
              <a:t>Uredite stil naslova matrice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r-HR"/>
              <a:t>Kliknite ikonu da biste dodali  sliku</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Uredite stilove teksta matrice</a:t>
            </a:r>
          </a:p>
        </p:txBody>
      </p:sp>
      <p:sp>
        <p:nvSpPr>
          <p:cNvPr id="5" name="Date Placeholder 4"/>
          <p:cNvSpPr>
            <a:spLocks noGrp="1"/>
          </p:cNvSpPr>
          <p:nvPr>
            <p:ph type="dt" sz="half" idx="10"/>
          </p:nvPr>
        </p:nvSpPr>
        <p:spPr/>
        <p:txBody>
          <a:bodyPr/>
          <a:lstStyle/>
          <a:p>
            <a:fld id="{064520B5-A0C9-4D15-A71B-70A075D52D64}" type="datetimeFigureOut">
              <a:rPr lang="en-US" dirty="0"/>
              <a:t>8/26/2021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2"/>
                </a:gs>
                <a:gs pos="100000">
                  <a:schemeClr val="accent2">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hr-HR"/>
              <a:t>Uredite stil naslova matrice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2">
                    <a:lumMod val="50000"/>
                  </a:schemeClr>
                </a:solidFill>
              </a:defRPr>
            </a:lvl1pPr>
          </a:lstStyle>
          <a:p>
            <a:fld id="{61EAF71F-1A43-41B7-B605-0710A83174B7}" type="datetimeFigureOut">
              <a:rPr lang="en-US" dirty="0"/>
              <a:t>8/26/2021</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2">
                    <a:lumMod val="5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2">
                    <a:lumMod val="50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EEB325E-3F09-4608-8A47-060B56E836DF}"/>
              </a:ext>
            </a:extLst>
          </p:cNvPr>
          <p:cNvSpPr>
            <a:spLocks noGrp="1"/>
          </p:cNvSpPr>
          <p:nvPr>
            <p:ph type="title"/>
          </p:nvPr>
        </p:nvSpPr>
        <p:spPr>
          <a:xfrm>
            <a:off x="685801" y="553673"/>
            <a:ext cx="10396882" cy="2516698"/>
          </a:xfrm>
        </p:spPr>
        <p:txBody>
          <a:bodyPr>
            <a:normAutofit fontScale="90000"/>
          </a:bodyPr>
          <a:lstStyle/>
          <a:p>
            <a:pPr algn="ctr"/>
            <a:br>
              <a:rPr lang="hr-HR" sz="4000" dirty="0"/>
            </a:br>
            <a:r>
              <a:rPr lang="hr-HR" sz="4800" dirty="0"/>
              <a:t>BESPOVRATNE </a:t>
            </a:r>
            <a:r>
              <a:rPr lang="hr-HR" sz="4800" dirty="0" err="1"/>
              <a:t>PotpoRE</a:t>
            </a:r>
            <a:r>
              <a:rPr lang="hr-HR" sz="4800" dirty="0"/>
              <a:t>  IZ  EPFRR    </a:t>
            </a:r>
            <a:br>
              <a:rPr lang="hr-HR" sz="4800" dirty="0"/>
            </a:br>
            <a:r>
              <a:rPr lang="hr-HR" sz="4800" b="1" dirty="0"/>
              <a:t>-  </a:t>
            </a:r>
            <a:r>
              <a:rPr lang="pl-PL" sz="4800" b="1" dirty="0"/>
              <a:t>ZA MLADE i ZA MALE </a:t>
            </a:r>
            <a:br>
              <a:rPr lang="pl-PL" sz="4800" dirty="0"/>
            </a:br>
            <a:endParaRPr lang="hr-HR" sz="4800" dirty="0"/>
          </a:p>
        </p:txBody>
      </p:sp>
      <p:sp>
        <p:nvSpPr>
          <p:cNvPr id="3" name="Rezervirano mjesto sadržaja 2">
            <a:extLst>
              <a:ext uri="{FF2B5EF4-FFF2-40B4-BE49-F238E27FC236}">
                <a16:creationId xmlns:a16="http://schemas.microsoft.com/office/drawing/2014/main" id="{08B79D81-EE94-4B62-8506-5EF3EC99381E}"/>
              </a:ext>
            </a:extLst>
          </p:cNvPr>
          <p:cNvSpPr>
            <a:spLocks noGrp="1"/>
          </p:cNvSpPr>
          <p:nvPr>
            <p:ph sz="quarter" idx="13"/>
          </p:nvPr>
        </p:nvSpPr>
        <p:spPr>
          <a:xfrm>
            <a:off x="685800" y="3858936"/>
            <a:ext cx="10394707" cy="1515650"/>
          </a:xfrm>
        </p:spPr>
        <p:txBody>
          <a:bodyPr/>
          <a:lstStyle/>
          <a:p>
            <a:pPr marL="0" indent="0">
              <a:buNone/>
            </a:pPr>
            <a:r>
              <a:rPr lang="hr-HR" sz="1600" dirty="0"/>
              <a:t>Ova informativna radionica provodi se u okviru projekta TUTOR - </a:t>
            </a:r>
            <a:r>
              <a:rPr lang="hr-HR" sz="1600" dirty="0" err="1"/>
              <a:t>rasT</a:t>
            </a:r>
            <a:r>
              <a:rPr lang="hr-HR" sz="1600" dirty="0"/>
              <a:t> </a:t>
            </a:r>
            <a:r>
              <a:rPr lang="hr-HR" sz="1600" dirty="0" err="1"/>
              <a:t>podUzeTništva</a:t>
            </a:r>
            <a:r>
              <a:rPr lang="hr-HR" sz="1600" dirty="0"/>
              <a:t> </a:t>
            </a:r>
            <a:r>
              <a:rPr lang="hr-HR" sz="1600" dirty="0" err="1"/>
              <a:t>krOz</a:t>
            </a:r>
            <a:r>
              <a:rPr lang="hr-HR" sz="1600" dirty="0"/>
              <a:t> </a:t>
            </a:r>
            <a:r>
              <a:rPr lang="hr-HR" sz="1600" dirty="0" err="1"/>
              <a:t>infoRmiranje</a:t>
            </a:r>
            <a:r>
              <a:rPr lang="hr-HR" sz="1600" dirty="0"/>
              <a:t> kojeg  je sufinancirala Europska unija iz Europskog fonda za regionalni razvoj.</a:t>
            </a:r>
          </a:p>
          <a:p>
            <a:pPr marL="0" indent="0">
              <a:buNone/>
            </a:pPr>
            <a:r>
              <a:rPr lang="hr-HR" sz="1600" dirty="0"/>
              <a:t>Sadržaj prezentacije isključiva je odgovornost Razvojne agencije Sjever – DAN d.o.o.</a:t>
            </a:r>
          </a:p>
          <a:p>
            <a:endParaRPr lang="hr-HR" dirty="0"/>
          </a:p>
        </p:txBody>
      </p:sp>
      <p:pic>
        <p:nvPicPr>
          <p:cNvPr id="4" name="Slika 3">
            <a:extLst>
              <a:ext uri="{FF2B5EF4-FFF2-40B4-BE49-F238E27FC236}">
                <a16:creationId xmlns:a16="http://schemas.microsoft.com/office/drawing/2014/main" id="{D2B22410-4505-4D18-8E57-64A576D11AAF}"/>
              </a:ext>
            </a:extLst>
          </p:cNvPr>
          <p:cNvPicPr>
            <a:picLocks noChangeAspect="1"/>
          </p:cNvPicPr>
          <p:nvPr/>
        </p:nvPicPr>
        <p:blipFill>
          <a:blip r:embed="rId2"/>
          <a:stretch>
            <a:fillRect/>
          </a:stretch>
        </p:blipFill>
        <p:spPr>
          <a:xfrm>
            <a:off x="3764078" y="5627693"/>
            <a:ext cx="4663844" cy="768163"/>
          </a:xfrm>
          <a:prstGeom prst="rect">
            <a:avLst/>
          </a:prstGeom>
        </p:spPr>
      </p:pic>
    </p:spTree>
    <p:extLst>
      <p:ext uri="{BB962C8B-B14F-4D97-AF65-F5344CB8AC3E}">
        <p14:creationId xmlns:p14="http://schemas.microsoft.com/office/powerpoint/2010/main" val="26977469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B712F62C-ABF8-4682-B732-9692DACE7D6F}"/>
              </a:ext>
            </a:extLst>
          </p:cNvPr>
          <p:cNvSpPr>
            <a:spLocks noGrp="1"/>
          </p:cNvSpPr>
          <p:nvPr>
            <p:ph type="title"/>
          </p:nvPr>
        </p:nvSpPr>
        <p:spPr>
          <a:xfrm>
            <a:off x="685801" y="335561"/>
            <a:ext cx="10396882" cy="545284"/>
          </a:xfrm>
        </p:spPr>
        <p:txBody>
          <a:bodyPr>
            <a:normAutofit/>
          </a:bodyPr>
          <a:lstStyle/>
          <a:p>
            <a:r>
              <a:rPr lang="hr-HR" sz="2400" b="1" dirty="0"/>
              <a:t>KRITERIJI ZA RANGIRANJE (BODOVANJE)</a:t>
            </a:r>
          </a:p>
        </p:txBody>
      </p:sp>
      <p:sp>
        <p:nvSpPr>
          <p:cNvPr id="5" name="TekstniOkvir 4">
            <a:extLst>
              <a:ext uri="{FF2B5EF4-FFF2-40B4-BE49-F238E27FC236}">
                <a16:creationId xmlns:a16="http://schemas.microsoft.com/office/drawing/2014/main" id="{C566357E-5859-407F-BF07-26156C71518A}"/>
              </a:ext>
            </a:extLst>
          </p:cNvPr>
          <p:cNvSpPr txBox="1"/>
          <p:nvPr/>
        </p:nvSpPr>
        <p:spPr>
          <a:xfrm>
            <a:off x="796954" y="1098958"/>
            <a:ext cx="10544962" cy="3354765"/>
          </a:xfrm>
          <a:prstGeom prst="rect">
            <a:avLst/>
          </a:prstGeom>
          <a:noFill/>
        </p:spPr>
        <p:txBody>
          <a:bodyPr wrap="square">
            <a:spAutoFit/>
          </a:bodyPr>
          <a:lstStyle/>
          <a:p>
            <a:pPr algn="l"/>
            <a:endParaRPr lang="hr-HR" sz="2000" b="0" i="0" u="none" strike="noStrike" baseline="0" dirty="0">
              <a:solidFill>
                <a:srgbClr val="000000"/>
              </a:solidFill>
              <a:latin typeface="Times New Roman" panose="02020603050405020304" pitchFamily="18" charset="0"/>
            </a:endParaRPr>
          </a:p>
          <a:p>
            <a:pPr marL="457200" indent="-457200">
              <a:buAutoNum type="arabicPeriod" startAt="5"/>
            </a:pPr>
            <a:r>
              <a:rPr lang="pl-PL" sz="2400" b="1" i="0" u="none" strike="noStrike" baseline="0" dirty="0">
                <a:solidFill>
                  <a:srgbClr val="000000"/>
                </a:solidFill>
              </a:rPr>
              <a:t>Pozitivan utjecaj na okoliš </a:t>
            </a:r>
            <a:r>
              <a:rPr lang="pl-PL" sz="2400" b="0" i="0" u="none" strike="noStrike" baseline="0" dirty="0">
                <a:solidFill>
                  <a:srgbClr val="000000"/>
                </a:solidFill>
              </a:rPr>
              <a:t>	</a:t>
            </a:r>
          </a:p>
          <a:p>
            <a:r>
              <a:rPr lang="hr-HR" sz="2400" b="0" i="0" u="none" strike="noStrike" baseline="0" dirty="0">
                <a:solidFill>
                  <a:srgbClr val="000000"/>
                </a:solidFill>
              </a:rPr>
              <a:t>5.1 	aktivnosti iz poslovnog plana se odnose na ekološku proizvodnju</a:t>
            </a:r>
            <a:r>
              <a:rPr lang="hr-HR" sz="2400" dirty="0">
                <a:solidFill>
                  <a:srgbClr val="000000"/>
                </a:solidFill>
              </a:rPr>
              <a:t>              5 bodova </a:t>
            </a:r>
          </a:p>
          <a:p>
            <a:r>
              <a:rPr lang="hr-HR" sz="2400" dirty="0">
                <a:solidFill>
                  <a:srgbClr val="000000"/>
                </a:solidFill>
              </a:rPr>
              <a:t>                                                           </a:t>
            </a:r>
            <a:endParaRPr lang="hr-HR" sz="2400" b="0" i="0" u="none" strike="noStrike" baseline="0" dirty="0">
              <a:solidFill>
                <a:srgbClr val="000000"/>
              </a:solidFill>
            </a:endParaRPr>
          </a:p>
          <a:p>
            <a:pPr marL="457200" indent="-457200">
              <a:buAutoNum type="arabicPeriod" startAt="6"/>
            </a:pPr>
            <a:r>
              <a:rPr lang="hr-HR" sz="2400" b="1" i="0" u="none" strike="noStrike" baseline="0" dirty="0">
                <a:solidFill>
                  <a:srgbClr val="000000"/>
                </a:solidFill>
              </a:rPr>
              <a:t>Sustavi kvalitete poljoprivrednih i prehrambenih proizvoda </a:t>
            </a:r>
            <a:r>
              <a:rPr lang="hr-HR" sz="2400" b="0" i="0" u="none" strike="noStrike" baseline="0" dirty="0">
                <a:solidFill>
                  <a:srgbClr val="000000"/>
                </a:solidFill>
              </a:rPr>
              <a:t>	</a:t>
            </a:r>
          </a:p>
          <a:p>
            <a:r>
              <a:rPr lang="hr-HR" sz="2400" b="0" i="0" u="none" strike="noStrike" baseline="0" dirty="0">
                <a:solidFill>
                  <a:srgbClr val="000000"/>
                </a:solidFill>
              </a:rPr>
              <a:t>6.1 	aktivnosti iz poslovnog plana se odnose na sustave kvalitete poljoprivrednih i prehrambenih proizvoda                                                                              5 bodova </a:t>
            </a:r>
            <a:r>
              <a:rPr lang="hr-HR" sz="2400" b="0" i="0" u="none" strike="noStrike" baseline="0" dirty="0">
                <a:solidFill>
                  <a:srgbClr val="000000"/>
                </a:solidFill>
                <a:latin typeface="Times New Roman" panose="02020603050405020304" pitchFamily="18" charset="0"/>
              </a:rPr>
              <a:t>	</a:t>
            </a:r>
          </a:p>
        </p:txBody>
      </p:sp>
      <p:pic>
        <p:nvPicPr>
          <p:cNvPr id="3" name="Slika 2">
            <a:extLst>
              <a:ext uri="{FF2B5EF4-FFF2-40B4-BE49-F238E27FC236}">
                <a16:creationId xmlns:a16="http://schemas.microsoft.com/office/drawing/2014/main" id="{B6F0617F-CD33-4739-A2EE-920CE88D6630}"/>
              </a:ext>
            </a:extLst>
          </p:cNvPr>
          <p:cNvPicPr>
            <a:picLocks noChangeAspect="1"/>
          </p:cNvPicPr>
          <p:nvPr/>
        </p:nvPicPr>
        <p:blipFill>
          <a:blip r:embed="rId2"/>
          <a:stretch>
            <a:fillRect/>
          </a:stretch>
        </p:blipFill>
        <p:spPr>
          <a:xfrm>
            <a:off x="3084569" y="5645505"/>
            <a:ext cx="4663844" cy="768163"/>
          </a:xfrm>
          <a:prstGeom prst="rect">
            <a:avLst/>
          </a:prstGeom>
        </p:spPr>
      </p:pic>
    </p:spTree>
    <p:extLst>
      <p:ext uri="{BB962C8B-B14F-4D97-AF65-F5344CB8AC3E}">
        <p14:creationId xmlns:p14="http://schemas.microsoft.com/office/powerpoint/2010/main" val="29789378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B712F62C-ABF8-4682-B732-9692DACE7D6F}"/>
              </a:ext>
            </a:extLst>
          </p:cNvPr>
          <p:cNvSpPr>
            <a:spLocks noGrp="1"/>
          </p:cNvSpPr>
          <p:nvPr>
            <p:ph type="title"/>
          </p:nvPr>
        </p:nvSpPr>
        <p:spPr>
          <a:xfrm>
            <a:off x="685801" y="335561"/>
            <a:ext cx="10396882" cy="545284"/>
          </a:xfrm>
        </p:spPr>
        <p:txBody>
          <a:bodyPr>
            <a:normAutofit/>
          </a:bodyPr>
          <a:lstStyle/>
          <a:p>
            <a:r>
              <a:rPr lang="hr-HR" sz="2400" b="1" dirty="0"/>
              <a:t>KRITERIJI ZA RANGIRANJE (BODOVANJE)</a:t>
            </a:r>
          </a:p>
        </p:txBody>
      </p:sp>
      <p:sp>
        <p:nvSpPr>
          <p:cNvPr id="6" name="TekstniOkvir 5">
            <a:extLst>
              <a:ext uri="{FF2B5EF4-FFF2-40B4-BE49-F238E27FC236}">
                <a16:creationId xmlns:a16="http://schemas.microsoft.com/office/drawing/2014/main" id="{50BC2084-35BB-426F-83C1-D285A4C192E6}"/>
              </a:ext>
            </a:extLst>
          </p:cNvPr>
          <p:cNvSpPr txBox="1"/>
          <p:nvPr/>
        </p:nvSpPr>
        <p:spPr>
          <a:xfrm>
            <a:off x="780176" y="880845"/>
            <a:ext cx="10469461" cy="4832092"/>
          </a:xfrm>
          <a:prstGeom prst="rect">
            <a:avLst/>
          </a:prstGeom>
          <a:noFill/>
        </p:spPr>
        <p:txBody>
          <a:bodyPr wrap="square">
            <a:spAutoFit/>
          </a:bodyPr>
          <a:lstStyle/>
          <a:p>
            <a:pPr algn="just"/>
            <a:r>
              <a:rPr lang="pl-PL" sz="2800" b="1" i="0" u="none" strike="noStrike" baseline="0" dirty="0">
                <a:solidFill>
                  <a:srgbClr val="000000"/>
                </a:solidFill>
              </a:rPr>
              <a:t>7. </a:t>
            </a:r>
            <a:r>
              <a:rPr lang="pl-PL" sz="2800" b="0" i="0" u="none" strike="noStrike" baseline="0" dirty="0">
                <a:solidFill>
                  <a:srgbClr val="000000"/>
                </a:solidFill>
              </a:rPr>
              <a:t>	</a:t>
            </a:r>
            <a:r>
              <a:rPr lang="pl-PL" sz="2800" b="1" i="0" u="none" strike="noStrike" baseline="0" dirty="0">
                <a:solidFill>
                  <a:srgbClr val="000000"/>
                </a:solidFill>
              </a:rPr>
              <a:t>Stručna sprema i radno iskustvo korisnika </a:t>
            </a:r>
            <a:r>
              <a:rPr lang="pl-PL" sz="2800" b="0" i="0" u="none" strike="noStrike" baseline="0" dirty="0">
                <a:solidFill>
                  <a:srgbClr val="000000"/>
                </a:solidFill>
              </a:rPr>
              <a:t>		</a:t>
            </a:r>
          </a:p>
          <a:p>
            <a:pPr algn="just"/>
            <a:r>
              <a:rPr lang="hr-HR" sz="2800" b="0" i="0" u="none" strike="noStrike" baseline="0" dirty="0">
                <a:solidFill>
                  <a:srgbClr val="000000"/>
                </a:solidFill>
              </a:rPr>
              <a:t>7.1 	korisnik ima završen preddiplomski ili preddiplomski i diplomski sveučilišni ili stručni studij integrirani preddiplomski i diplomski sveučilišni ili stručni studij agronomskog ili veterinarskog smjera    	                                                             10 bodova	</a:t>
            </a:r>
          </a:p>
          <a:p>
            <a:pPr algn="just"/>
            <a:r>
              <a:rPr lang="hr-HR" sz="2800" b="0" i="0" u="none" strike="noStrike" baseline="0" dirty="0">
                <a:solidFill>
                  <a:srgbClr val="000000"/>
                </a:solidFill>
              </a:rPr>
              <a:t>7.2 	korisnik ima završenu srednju školu iz područja poljoprivrede ili veterine                                                              8 bodova	</a:t>
            </a:r>
          </a:p>
          <a:p>
            <a:pPr algn="just"/>
            <a:r>
              <a:rPr lang="hr-HR" sz="2800" b="0" i="0" u="none" strike="noStrike" baseline="0" dirty="0">
                <a:solidFill>
                  <a:srgbClr val="000000"/>
                </a:solidFill>
              </a:rPr>
              <a:t>7.3 	korisnik ima 2 godine radnog iskustva na poljoprivrednom gospodarstvu i potvrdu o stručnom obrazovanju i osposobljavanju iz područja poljoprivrede ili veterine koji je priznat od strane nadležnog tijela 	                                                                           6 bodova</a:t>
            </a:r>
          </a:p>
        </p:txBody>
      </p:sp>
      <p:pic>
        <p:nvPicPr>
          <p:cNvPr id="3" name="Slika 2">
            <a:extLst>
              <a:ext uri="{FF2B5EF4-FFF2-40B4-BE49-F238E27FC236}">
                <a16:creationId xmlns:a16="http://schemas.microsoft.com/office/drawing/2014/main" id="{4531ABA0-4A27-4246-BF1E-DA2B6B53934A}"/>
              </a:ext>
            </a:extLst>
          </p:cNvPr>
          <p:cNvPicPr>
            <a:picLocks noChangeAspect="1"/>
          </p:cNvPicPr>
          <p:nvPr/>
        </p:nvPicPr>
        <p:blipFill>
          <a:blip r:embed="rId2"/>
          <a:stretch>
            <a:fillRect/>
          </a:stretch>
        </p:blipFill>
        <p:spPr>
          <a:xfrm>
            <a:off x="3000680" y="5653894"/>
            <a:ext cx="4663844" cy="768163"/>
          </a:xfrm>
          <a:prstGeom prst="rect">
            <a:avLst/>
          </a:prstGeom>
        </p:spPr>
      </p:pic>
    </p:spTree>
    <p:extLst>
      <p:ext uri="{BB962C8B-B14F-4D97-AF65-F5344CB8AC3E}">
        <p14:creationId xmlns:p14="http://schemas.microsoft.com/office/powerpoint/2010/main" val="16810014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B712F62C-ABF8-4682-B732-9692DACE7D6F}"/>
              </a:ext>
            </a:extLst>
          </p:cNvPr>
          <p:cNvSpPr>
            <a:spLocks noGrp="1"/>
          </p:cNvSpPr>
          <p:nvPr>
            <p:ph type="title"/>
          </p:nvPr>
        </p:nvSpPr>
        <p:spPr>
          <a:xfrm>
            <a:off x="685801" y="335561"/>
            <a:ext cx="10396882" cy="545284"/>
          </a:xfrm>
        </p:spPr>
        <p:txBody>
          <a:bodyPr>
            <a:normAutofit/>
          </a:bodyPr>
          <a:lstStyle/>
          <a:p>
            <a:r>
              <a:rPr lang="hr-HR" sz="2400" b="1" dirty="0"/>
              <a:t>KRITERIJI ZA RANGIRANJE (BODOVANJE)</a:t>
            </a:r>
          </a:p>
        </p:txBody>
      </p:sp>
      <p:sp>
        <p:nvSpPr>
          <p:cNvPr id="5" name="TekstniOkvir 4">
            <a:extLst>
              <a:ext uri="{FF2B5EF4-FFF2-40B4-BE49-F238E27FC236}">
                <a16:creationId xmlns:a16="http://schemas.microsoft.com/office/drawing/2014/main" id="{9938AC30-961E-475E-A310-21445E0A0A71}"/>
              </a:ext>
            </a:extLst>
          </p:cNvPr>
          <p:cNvSpPr txBox="1"/>
          <p:nvPr/>
        </p:nvSpPr>
        <p:spPr>
          <a:xfrm>
            <a:off x="352335" y="880844"/>
            <a:ext cx="10509369" cy="4154984"/>
          </a:xfrm>
          <a:prstGeom prst="rect">
            <a:avLst/>
          </a:prstGeom>
          <a:noFill/>
        </p:spPr>
        <p:txBody>
          <a:bodyPr wrap="square">
            <a:spAutoFit/>
          </a:bodyPr>
          <a:lstStyle/>
          <a:p>
            <a:r>
              <a:rPr lang="hr-HR" sz="2400" b="1" dirty="0"/>
              <a:t>8. Područja s prirodnim ograničenjima i ostalim posebnim ograničenjima</a:t>
            </a:r>
          </a:p>
          <a:p>
            <a:r>
              <a:rPr lang="hr-HR" sz="2400" dirty="0"/>
              <a:t>8.1 sjedište poljoprivrednog gospodarstva je u području sa značajnim prirodnim ograničenjima (ZPO)                                                                       5 bodova </a:t>
            </a:r>
          </a:p>
          <a:p>
            <a:r>
              <a:rPr lang="hr-HR" sz="2400" dirty="0"/>
              <a:t>8.2 sjedište poljoprivrednog gospodarstva je u gorsko-planinskom području (GPP)                                                                                                                         4 boda</a:t>
            </a:r>
          </a:p>
          <a:p>
            <a:r>
              <a:rPr lang="hr-HR" sz="2400" dirty="0"/>
              <a:t>8.3 sjedište poljoprivrednog gospodarstva je u području s posebnim ograničenjem (PPO)                                                                                              2 boda</a:t>
            </a:r>
          </a:p>
          <a:p>
            <a:endParaRPr lang="hr-HR" sz="2400" dirty="0"/>
          </a:p>
          <a:p>
            <a:r>
              <a:rPr lang="hr-HR" sz="2400" b="1" dirty="0"/>
              <a:t>NAJVEĆI BROJ BODOVA   75 </a:t>
            </a:r>
          </a:p>
          <a:p>
            <a:endParaRPr lang="hr-HR" sz="2400" b="1" dirty="0"/>
          </a:p>
          <a:p>
            <a:r>
              <a:rPr lang="hr-HR" sz="2400" b="1" dirty="0"/>
              <a:t>PRAG PROLAZNOSTI         23</a:t>
            </a:r>
          </a:p>
        </p:txBody>
      </p:sp>
      <p:pic>
        <p:nvPicPr>
          <p:cNvPr id="3" name="Slika 2">
            <a:extLst>
              <a:ext uri="{FF2B5EF4-FFF2-40B4-BE49-F238E27FC236}">
                <a16:creationId xmlns:a16="http://schemas.microsoft.com/office/drawing/2014/main" id="{4E649395-6C29-4AE9-B287-21C3488D9874}"/>
              </a:ext>
            </a:extLst>
          </p:cNvPr>
          <p:cNvPicPr>
            <a:picLocks noChangeAspect="1"/>
          </p:cNvPicPr>
          <p:nvPr/>
        </p:nvPicPr>
        <p:blipFill>
          <a:blip r:embed="rId2"/>
          <a:stretch>
            <a:fillRect/>
          </a:stretch>
        </p:blipFill>
        <p:spPr>
          <a:xfrm>
            <a:off x="2908400" y="5653894"/>
            <a:ext cx="4663844" cy="768163"/>
          </a:xfrm>
          <a:prstGeom prst="rect">
            <a:avLst/>
          </a:prstGeom>
        </p:spPr>
      </p:pic>
    </p:spTree>
    <p:extLst>
      <p:ext uri="{BB962C8B-B14F-4D97-AF65-F5344CB8AC3E}">
        <p14:creationId xmlns:p14="http://schemas.microsoft.com/office/powerpoint/2010/main" val="17151812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FFACB3C-01A6-44AC-8931-C32A47344A6B}"/>
              </a:ext>
            </a:extLst>
          </p:cNvPr>
          <p:cNvSpPr>
            <a:spLocks noGrp="1"/>
          </p:cNvSpPr>
          <p:nvPr>
            <p:ph type="title"/>
          </p:nvPr>
        </p:nvSpPr>
        <p:spPr>
          <a:xfrm>
            <a:off x="685801" y="578840"/>
            <a:ext cx="10396882" cy="486563"/>
          </a:xfrm>
        </p:spPr>
        <p:txBody>
          <a:bodyPr>
            <a:normAutofit/>
          </a:bodyPr>
          <a:lstStyle/>
          <a:p>
            <a:r>
              <a:rPr lang="hr-HR" sz="2000" b="1" dirty="0"/>
              <a:t>Dokumentacija</a:t>
            </a:r>
          </a:p>
        </p:txBody>
      </p:sp>
      <p:sp>
        <p:nvSpPr>
          <p:cNvPr id="5" name="TekstniOkvir 4">
            <a:extLst>
              <a:ext uri="{FF2B5EF4-FFF2-40B4-BE49-F238E27FC236}">
                <a16:creationId xmlns:a16="http://schemas.microsoft.com/office/drawing/2014/main" id="{7FDA5BE2-DE98-4D6C-B5A3-69DA0DC2F3C6}"/>
              </a:ext>
            </a:extLst>
          </p:cNvPr>
          <p:cNvSpPr txBox="1"/>
          <p:nvPr/>
        </p:nvSpPr>
        <p:spPr>
          <a:xfrm>
            <a:off x="788565" y="1241571"/>
            <a:ext cx="9940953" cy="4370427"/>
          </a:xfrm>
          <a:prstGeom prst="rect">
            <a:avLst/>
          </a:prstGeom>
          <a:noFill/>
        </p:spPr>
        <p:txBody>
          <a:bodyPr wrap="square">
            <a:spAutoFit/>
          </a:bodyPr>
          <a:lstStyle/>
          <a:p>
            <a:r>
              <a:rPr lang="hr-HR" sz="2000" dirty="0"/>
              <a:t>OBVEZNA DOKUMENTACIJA ZA SVE KORISNIKE</a:t>
            </a:r>
          </a:p>
          <a:p>
            <a:pPr marL="342900" indent="-342900" algn="just">
              <a:buAutoNum type="arabicPeriod"/>
            </a:pPr>
            <a:r>
              <a:rPr lang="hr-HR" sz="2000" dirty="0"/>
              <a:t>Potvrda o ekonomskoj veličini poljoprivrednog gospodarstva koja se sastoji od Kalkulatora – izračun ekonomske veličine poljoprivrednog gospodarstva, Izjave o proizvodnim resursima poljoprivrednog gospodarstva i Izračuna ekonomske veličine poljoprivrednog gospodarstva (EVPG), izdana od Ministarstva poljoprivrede - Uprave za stručnu podršku razvoju poljoprivrede i ribarstva nakon objave Natječaja te potpisana od nadležnog službenika.</a:t>
            </a:r>
          </a:p>
          <a:p>
            <a:pPr marL="342900" indent="-342900" algn="just">
              <a:buAutoNum type="arabicPeriod"/>
            </a:pPr>
            <a:r>
              <a:rPr lang="hr-HR" sz="2000" dirty="0"/>
              <a:t>Potvrda Porezne uprave iz koje je razvidno da korisnik ima podmirene odnosno uređene financijske obveze prema državnom proračunu Republike Hrvatske, ne starija od 30 dana na dan podnošenja zahtjeva za potporu i ovjerena od strane Porezne uprave ili u obliku elektroničkog zapisa (e-Potvrda).</a:t>
            </a:r>
          </a:p>
          <a:p>
            <a:pPr marL="342900" indent="-342900" algn="just">
              <a:buAutoNum type="arabicPeriod"/>
            </a:pPr>
            <a:r>
              <a:rPr lang="pl-PL" sz="2000" dirty="0"/>
              <a:t>Preslika osobne iskaznice ili drugi dokument kojim se dokazuje dob mladog poljoprivrednika.</a:t>
            </a:r>
          </a:p>
          <a:p>
            <a:endParaRPr lang="hr-HR" dirty="0"/>
          </a:p>
        </p:txBody>
      </p:sp>
      <p:pic>
        <p:nvPicPr>
          <p:cNvPr id="3" name="Slika 2">
            <a:extLst>
              <a:ext uri="{FF2B5EF4-FFF2-40B4-BE49-F238E27FC236}">
                <a16:creationId xmlns:a16="http://schemas.microsoft.com/office/drawing/2014/main" id="{8191DDC4-FE3D-4DF4-8A62-A1C720CEDE96}"/>
              </a:ext>
            </a:extLst>
          </p:cNvPr>
          <p:cNvPicPr>
            <a:picLocks noChangeAspect="1"/>
          </p:cNvPicPr>
          <p:nvPr/>
        </p:nvPicPr>
        <p:blipFill>
          <a:blip r:embed="rId2"/>
          <a:stretch>
            <a:fillRect/>
          </a:stretch>
        </p:blipFill>
        <p:spPr>
          <a:xfrm>
            <a:off x="3427119" y="5611998"/>
            <a:ext cx="4663844" cy="768163"/>
          </a:xfrm>
          <a:prstGeom prst="rect">
            <a:avLst/>
          </a:prstGeom>
        </p:spPr>
      </p:pic>
    </p:spTree>
    <p:extLst>
      <p:ext uri="{BB962C8B-B14F-4D97-AF65-F5344CB8AC3E}">
        <p14:creationId xmlns:p14="http://schemas.microsoft.com/office/powerpoint/2010/main" val="2304536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niOkvir 4">
            <a:extLst>
              <a:ext uri="{FF2B5EF4-FFF2-40B4-BE49-F238E27FC236}">
                <a16:creationId xmlns:a16="http://schemas.microsoft.com/office/drawing/2014/main" id="{F1873779-8E9D-4075-9E3E-CCE4C8BB7F40}"/>
              </a:ext>
            </a:extLst>
          </p:cNvPr>
          <p:cNvSpPr txBox="1"/>
          <p:nvPr/>
        </p:nvSpPr>
        <p:spPr>
          <a:xfrm>
            <a:off x="889233" y="318782"/>
            <a:ext cx="9865453" cy="5601533"/>
          </a:xfrm>
          <a:prstGeom prst="rect">
            <a:avLst/>
          </a:prstGeom>
          <a:noFill/>
        </p:spPr>
        <p:txBody>
          <a:bodyPr wrap="square">
            <a:spAutoFit/>
          </a:bodyPr>
          <a:lstStyle/>
          <a:p>
            <a:r>
              <a:rPr lang="hr-HR" sz="2000" dirty="0"/>
              <a:t>4. Diploma agronomskog ili veterinarskog smjera za mladog poljoprivrednika ili  svjedodžba ili Ugovor o radu i Potvrda o podacima evidentiranim u matičnoj evidenciji HZMO (potpisana i ovjerena od HZMO ili e-Potvrda HZMO) iz kojeg je vidljivo radno iskustvo u poljoprivredi ili veterini i Uvjerenje/Potvrdu o završenom programu stručnog osposobljavanja (tečaj)</a:t>
            </a:r>
          </a:p>
          <a:p>
            <a:endParaRPr lang="hr-HR" sz="2000" dirty="0"/>
          </a:p>
          <a:p>
            <a:r>
              <a:rPr lang="hr-HR" sz="2000" dirty="0"/>
              <a:t>5. Ugovor ili drugi pravovaljani dokument u kojem su navedeni način, uvjeti i rok preuzimanja poljoprivrednog gospodarstva između trenutnog nositelja/odgovorne osobe poljoprivrednog gospodarstva i mladog poljoprivrednika (ako mladi poljoprivrednik nije upisan u Upisnik poljoprivrednika kao nositelj u trenutku podnošenja zahtjeva za potporu).</a:t>
            </a:r>
          </a:p>
          <a:p>
            <a:endParaRPr lang="hr-HR" sz="2000" dirty="0"/>
          </a:p>
          <a:p>
            <a:r>
              <a:rPr lang="hr-HR" sz="2000" dirty="0"/>
              <a:t>6. Poslovni plan u cijelosti popunjen u skladu s pripadajućim uputama i pojašnjenjima</a:t>
            </a:r>
          </a:p>
          <a:p>
            <a:endParaRPr lang="hr-HR" sz="2000" dirty="0"/>
          </a:p>
          <a:p>
            <a:r>
              <a:rPr lang="hr-HR" sz="2000" dirty="0"/>
              <a:t>7. Društveni ugovor o osnivanju trgovačkog društva iz kojeg je vidljiv udio vlasništva u temeljnom kapitalu. Mladi poljoprivrednik mora biti vlasnik najmanje 50 % temeljnog kapitala u trgovačkom društvu.</a:t>
            </a:r>
          </a:p>
          <a:p>
            <a:endParaRPr lang="hr-HR" dirty="0"/>
          </a:p>
        </p:txBody>
      </p:sp>
      <p:pic>
        <p:nvPicPr>
          <p:cNvPr id="2" name="Slika 1">
            <a:extLst>
              <a:ext uri="{FF2B5EF4-FFF2-40B4-BE49-F238E27FC236}">
                <a16:creationId xmlns:a16="http://schemas.microsoft.com/office/drawing/2014/main" id="{53347F67-1BA2-4899-8B8D-8373153047B8}"/>
              </a:ext>
            </a:extLst>
          </p:cNvPr>
          <p:cNvPicPr>
            <a:picLocks noChangeAspect="1"/>
          </p:cNvPicPr>
          <p:nvPr/>
        </p:nvPicPr>
        <p:blipFill>
          <a:blip r:embed="rId2"/>
          <a:stretch>
            <a:fillRect/>
          </a:stretch>
        </p:blipFill>
        <p:spPr>
          <a:xfrm>
            <a:off x="3302683" y="5637117"/>
            <a:ext cx="4663844" cy="768163"/>
          </a:xfrm>
          <a:prstGeom prst="rect">
            <a:avLst/>
          </a:prstGeom>
        </p:spPr>
      </p:pic>
    </p:spTree>
    <p:extLst>
      <p:ext uri="{BB962C8B-B14F-4D97-AF65-F5344CB8AC3E}">
        <p14:creationId xmlns:p14="http://schemas.microsoft.com/office/powerpoint/2010/main" val="25073648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niOkvir 4">
            <a:extLst>
              <a:ext uri="{FF2B5EF4-FFF2-40B4-BE49-F238E27FC236}">
                <a16:creationId xmlns:a16="http://schemas.microsoft.com/office/drawing/2014/main" id="{CB3B3607-FB42-476E-9213-A4003561D639}"/>
              </a:ext>
            </a:extLst>
          </p:cNvPr>
          <p:cNvSpPr txBox="1"/>
          <p:nvPr/>
        </p:nvSpPr>
        <p:spPr>
          <a:xfrm>
            <a:off x="1006679" y="44166"/>
            <a:ext cx="9924175" cy="5324535"/>
          </a:xfrm>
          <a:prstGeom prst="rect">
            <a:avLst/>
          </a:prstGeom>
          <a:noFill/>
        </p:spPr>
        <p:txBody>
          <a:bodyPr wrap="square">
            <a:spAutoFit/>
          </a:bodyPr>
          <a:lstStyle/>
          <a:p>
            <a:r>
              <a:rPr lang="hr-HR" sz="2000" dirty="0"/>
              <a:t>8. OBVEZNA FINANCIJSKA DOKUMENTACIJA za zadnju odobrenu (prethodnu) financijsku godinu:</a:t>
            </a:r>
          </a:p>
          <a:p>
            <a:r>
              <a:rPr lang="hr-HR" sz="2000" dirty="0"/>
              <a:t>Obveznici poreza na dohodak koji porez plaćaju temeljem podataka iz poslovnih knjiga:</a:t>
            </a:r>
          </a:p>
          <a:p>
            <a:r>
              <a:rPr lang="hr-HR" sz="2000" dirty="0"/>
              <a:t>• Pregled poslovnih primitaka i izdataka (Obrazac P-PPI)</a:t>
            </a:r>
          </a:p>
          <a:p>
            <a:r>
              <a:rPr lang="hr-HR" sz="2000" dirty="0"/>
              <a:t>• Popis dugotrajne imovine (Obrazac DI)</a:t>
            </a:r>
          </a:p>
          <a:p>
            <a:r>
              <a:rPr lang="hr-HR" sz="2000" dirty="0"/>
              <a:t>• Godišnja prijava poreza na dohodak (Obrazac DOH)</a:t>
            </a:r>
          </a:p>
          <a:p>
            <a:r>
              <a:rPr lang="hr-HR" sz="2000" dirty="0"/>
              <a:t>Obveznici poreza na dohodak koji porez plaćaju paušalno:</a:t>
            </a:r>
          </a:p>
          <a:p>
            <a:r>
              <a:rPr lang="hr-HR" sz="2000" dirty="0"/>
              <a:t>• Knjiga prometa na kraju godine (Obrazac KPR)</a:t>
            </a:r>
          </a:p>
          <a:p>
            <a:r>
              <a:rPr lang="hr-HR" sz="2000" dirty="0"/>
              <a:t>• Izvješće o paušalnom dohotku od samostalnih djelatnosti i uplaćenom paušalnom porezu na dohodak i prirezu poreza na dohodak (Obrazac PO-SD)</a:t>
            </a:r>
          </a:p>
          <a:p>
            <a:r>
              <a:rPr lang="hr-HR" sz="2000" dirty="0"/>
              <a:t>Obveznici poreza na dobit:</a:t>
            </a:r>
          </a:p>
          <a:p>
            <a:r>
              <a:rPr lang="hr-HR" sz="2000" dirty="0"/>
              <a:t>• Godišnji financijski izvještaj (Obrazac GFI-POD)</a:t>
            </a:r>
          </a:p>
          <a:p>
            <a:r>
              <a:rPr lang="hr-HR" sz="2000" dirty="0"/>
              <a:t>• Popis dugotrajne imovine (Obrazac DI)</a:t>
            </a:r>
          </a:p>
          <a:p>
            <a:r>
              <a:rPr lang="hr-HR" sz="2000" dirty="0"/>
              <a:t>Korisnici koji nisu bili porezni obveznici u prethodnoj financijskoj godini:</a:t>
            </a:r>
          </a:p>
          <a:p>
            <a:r>
              <a:rPr lang="hr-HR" sz="2000" dirty="0"/>
              <a:t>• Evidencija o prodaji vlastitih proizvoda za 2020. godinu</a:t>
            </a:r>
          </a:p>
          <a:p>
            <a:endParaRPr lang="hr-HR" sz="2000" dirty="0"/>
          </a:p>
          <a:p>
            <a:r>
              <a:rPr lang="pl-PL" sz="2000" dirty="0"/>
              <a:t>9. </a:t>
            </a:r>
            <a:r>
              <a:rPr lang="pl-PL" sz="2000" b="1" dirty="0"/>
              <a:t>Potpisana Potvrda o podnošenju zahtjeva za potporu</a:t>
            </a:r>
            <a:endParaRPr lang="hr-HR" sz="2000" dirty="0"/>
          </a:p>
        </p:txBody>
      </p:sp>
      <p:pic>
        <p:nvPicPr>
          <p:cNvPr id="2" name="Slika 1">
            <a:extLst>
              <a:ext uri="{FF2B5EF4-FFF2-40B4-BE49-F238E27FC236}">
                <a16:creationId xmlns:a16="http://schemas.microsoft.com/office/drawing/2014/main" id="{C8ADC340-D60D-482D-BFF9-25A0E3BEEDF3}"/>
              </a:ext>
            </a:extLst>
          </p:cNvPr>
          <p:cNvPicPr>
            <a:picLocks noChangeAspect="1"/>
          </p:cNvPicPr>
          <p:nvPr/>
        </p:nvPicPr>
        <p:blipFill>
          <a:blip r:embed="rId2"/>
          <a:stretch>
            <a:fillRect/>
          </a:stretch>
        </p:blipFill>
        <p:spPr>
          <a:xfrm>
            <a:off x="3134903" y="5637117"/>
            <a:ext cx="4663844" cy="768163"/>
          </a:xfrm>
          <a:prstGeom prst="rect">
            <a:avLst/>
          </a:prstGeom>
        </p:spPr>
      </p:pic>
    </p:spTree>
    <p:extLst>
      <p:ext uri="{BB962C8B-B14F-4D97-AF65-F5344CB8AC3E}">
        <p14:creationId xmlns:p14="http://schemas.microsoft.com/office/powerpoint/2010/main" val="33321721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685801" y="685801"/>
            <a:ext cx="10396882" cy="908108"/>
          </a:xfrm>
        </p:spPr>
        <p:txBody>
          <a:bodyPr>
            <a:normAutofit/>
          </a:bodyPr>
          <a:lstStyle/>
          <a:p>
            <a:r>
              <a:rPr lang="hr-HR" sz="2800" dirty="0"/>
              <a:t>Mjera 6.3.1. </a:t>
            </a:r>
            <a:br>
              <a:rPr lang="hr-HR" sz="2800" dirty="0"/>
            </a:br>
            <a:r>
              <a:rPr lang="hr-HR" sz="2800" dirty="0"/>
              <a:t>Potpora razvoju malih poljoprivrednih gospodarstava</a:t>
            </a:r>
          </a:p>
        </p:txBody>
      </p:sp>
      <p:sp>
        <p:nvSpPr>
          <p:cNvPr id="3" name="Rezervirano mjesto sadržaja 2"/>
          <p:cNvSpPr>
            <a:spLocks noGrp="1"/>
          </p:cNvSpPr>
          <p:nvPr>
            <p:ph sz="quarter" idx="13"/>
          </p:nvPr>
        </p:nvSpPr>
        <p:spPr>
          <a:xfrm>
            <a:off x="685800" y="1702966"/>
            <a:ext cx="10394707" cy="3671620"/>
          </a:xfrm>
        </p:spPr>
        <p:txBody>
          <a:bodyPr>
            <a:normAutofit fontScale="62500" lnSpcReduction="20000"/>
          </a:bodyPr>
          <a:lstStyle/>
          <a:p>
            <a:pPr marL="0" indent="0">
              <a:buNone/>
            </a:pPr>
            <a:r>
              <a:rPr lang="hr-HR" sz="5100" dirty="0">
                <a:latin typeface="+mn-lt"/>
              </a:rPr>
              <a:t>Prihvatljivi korisnici su poljoprivredna gospodarstva upisana u Upisnik poljoprivrednika organizacijskog oblika:</a:t>
            </a:r>
          </a:p>
          <a:p>
            <a:pPr marL="0" indent="0">
              <a:buNone/>
            </a:pPr>
            <a:r>
              <a:rPr lang="hr-HR" sz="5100" dirty="0">
                <a:latin typeface="+mn-lt"/>
              </a:rPr>
              <a:t>a) </a:t>
            </a:r>
            <a:r>
              <a:rPr lang="hr-HR" sz="5100" dirty="0" err="1">
                <a:latin typeface="+mn-lt"/>
              </a:rPr>
              <a:t>samoopskrbno</a:t>
            </a:r>
            <a:r>
              <a:rPr lang="hr-HR" sz="5100" dirty="0">
                <a:latin typeface="+mn-lt"/>
              </a:rPr>
              <a:t> obiteljsko poljoprivredno gospodarstvo</a:t>
            </a:r>
          </a:p>
          <a:p>
            <a:pPr marL="0" indent="0">
              <a:buNone/>
            </a:pPr>
            <a:r>
              <a:rPr lang="hr-HR" sz="5100" dirty="0">
                <a:latin typeface="+mn-lt"/>
              </a:rPr>
              <a:t>b) obiteljsko poljoprivredno gospodarstvo</a:t>
            </a:r>
          </a:p>
          <a:p>
            <a:pPr marL="0" indent="0">
              <a:buNone/>
            </a:pPr>
            <a:r>
              <a:rPr lang="hr-HR" sz="5100" dirty="0">
                <a:latin typeface="+mn-lt"/>
              </a:rPr>
              <a:t>c) obrt kojem je poljoprivreda pretežita djelatnost upisana u obrtnom registru</a:t>
            </a:r>
          </a:p>
          <a:p>
            <a:endParaRPr lang="hr-HR" dirty="0"/>
          </a:p>
        </p:txBody>
      </p:sp>
      <p:pic>
        <p:nvPicPr>
          <p:cNvPr id="4" name="Slika 3">
            <a:extLst>
              <a:ext uri="{FF2B5EF4-FFF2-40B4-BE49-F238E27FC236}">
                <a16:creationId xmlns:a16="http://schemas.microsoft.com/office/drawing/2014/main" id="{25D97B79-2B8D-4AB2-BE80-F34A81B7C2C2}"/>
              </a:ext>
            </a:extLst>
          </p:cNvPr>
          <p:cNvPicPr>
            <a:picLocks noChangeAspect="1"/>
          </p:cNvPicPr>
          <p:nvPr/>
        </p:nvPicPr>
        <p:blipFill>
          <a:blip r:embed="rId2"/>
          <a:stretch>
            <a:fillRect/>
          </a:stretch>
        </p:blipFill>
        <p:spPr>
          <a:xfrm>
            <a:off x="3551231" y="5637116"/>
            <a:ext cx="4663844" cy="768163"/>
          </a:xfrm>
          <a:prstGeom prst="rect">
            <a:avLst/>
          </a:prstGeom>
        </p:spPr>
      </p:pic>
    </p:spTree>
    <p:extLst>
      <p:ext uri="{BB962C8B-B14F-4D97-AF65-F5344CB8AC3E}">
        <p14:creationId xmlns:p14="http://schemas.microsoft.com/office/powerpoint/2010/main" val="17561680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685801" y="685801"/>
            <a:ext cx="10394706" cy="45719"/>
          </a:xfrm>
        </p:spPr>
        <p:txBody>
          <a:bodyPr>
            <a:normAutofit fontScale="90000"/>
          </a:bodyPr>
          <a:lstStyle/>
          <a:p>
            <a:endParaRPr lang="hr-HR" sz="2800" dirty="0"/>
          </a:p>
        </p:txBody>
      </p:sp>
      <p:sp>
        <p:nvSpPr>
          <p:cNvPr id="3" name="Rezervirano mjesto sadržaja 2"/>
          <p:cNvSpPr>
            <a:spLocks noGrp="1"/>
          </p:cNvSpPr>
          <p:nvPr>
            <p:ph sz="quarter" idx="13"/>
          </p:nvPr>
        </p:nvSpPr>
        <p:spPr>
          <a:xfrm>
            <a:off x="587230" y="914400"/>
            <a:ext cx="10493278" cy="4460185"/>
          </a:xfrm>
        </p:spPr>
        <p:txBody>
          <a:bodyPr>
            <a:normAutofit fontScale="32500" lnSpcReduction="20000"/>
          </a:bodyPr>
          <a:lstStyle/>
          <a:p>
            <a:pPr marL="0" indent="0">
              <a:buNone/>
            </a:pPr>
            <a:r>
              <a:rPr lang="hr-HR" sz="7400" dirty="0">
                <a:latin typeface="+mn-lt"/>
              </a:rPr>
              <a:t>d) trgovačko društvo kojem je poljoprivreda glavna djelatnost upisana u Registru poslovnih subjekata koji se vodi pri Državnom zavodu za statistiku (isključujući trgovačka društva čiji su osnivači i vlasnici javnopravna tijela)</a:t>
            </a:r>
          </a:p>
          <a:p>
            <a:pPr marL="0" indent="0">
              <a:buNone/>
            </a:pPr>
            <a:r>
              <a:rPr lang="hr-HR" sz="7400" dirty="0">
                <a:latin typeface="+mn-lt"/>
              </a:rPr>
              <a:t>e) zadruga registrirana za obavljanje  poljoprivredne djelatnosti</a:t>
            </a:r>
          </a:p>
          <a:p>
            <a:pPr marL="0" indent="0">
              <a:buNone/>
            </a:pPr>
            <a:endParaRPr lang="hr-HR" sz="7400" dirty="0">
              <a:latin typeface="+mn-lt"/>
            </a:endParaRPr>
          </a:p>
          <a:p>
            <a:r>
              <a:rPr lang="hr-HR" sz="7400" dirty="0">
                <a:latin typeface="+mn-lt"/>
              </a:rPr>
              <a:t>ekonomske veličine poljoprivrednog gospodarstva od 2.000 EUR do 7.999 EUR, koja moraju biti u rangu mikro ili malog poduzeća na način i pod uvjetima kako je to propisano Prilogom I Uredbe (EU) br. 702/2014. </a:t>
            </a:r>
          </a:p>
          <a:p>
            <a:endParaRPr lang="hr-HR" dirty="0"/>
          </a:p>
        </p:txBody>
      </p:sp>
      <p:pic>
        <p:nvPicPr>
          <p:cNvPr id="4" name="Slika 3">
            <a:extLst>
              <a:ext uri="{FF2B5EF4-FFF2-40B4-BE49-F238E27FC236}">
                <a16:creationId xmlns:a16="http://schemas.microsoft.com/office/drawing/2014/main" id="{64E8DCBE-EEE3-410C-A513-672E91103821}"/>
              </a:ext>
            </a:extLst>
          </p:cNvPr>
          <p:cNvPicPr>
            <a:picLocks noChangeAspect="1"/>
          </p:cNvPicPr>
          <p:nvPr/>
        </p:nvPicPr>
        <p:blipFill>
          <a:blip r:embed="rId2"/>
          <a:stretch>
            <a:fillRect/>
          </a:stretch>
        </p:blipFill>
        <p:spPr>
          <a:xfrm>
            <a:off x="3101347" y="5620338"/>
            <a:ext cx="4663844" cy="768163"/>
          </a:xfrm>
          <a:prstGeom prst="rect">
            <a:avLst/>
          </a:prstGeom>
        </p:spPr>
      </p:pic>
    </p:spTree>
    <p:extLst>
      <p:ext uri="{BB962C8B-B14F-4D97-AF65-F5344CB8AC3E}">
        <p14:creationId xmlns:p14="http://schemas.microsoft.com/office/powerpoint/2010/main" val="23803730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a:extLst>
              <a:ext uri="{FF2B5EF4-FFF2-40B4-BE49-F238E27FC236}">
                <a16:creationId xmlns:a16="http://schemas.microsoft.com/office/drawing/2014/main" id="{EEFEF27E-E360-446E-AE8B-CFB45C9A35E9}"/>
              </a:ext>
            </a:extLst>
          </p:cNvPr>
          <p:cNvSpPr>
            <a:spLocks noGrp="1"/>
          </p:cNvSpPr>
          <p:nvPr>
            <p:ph sz="quarter" idx="13"/>
          </p:nvPr>
        </p:nvSpPr>
        <p:spPr>
          <a:xfrm>
            <a:off x="685800" y="637564"/>
            <a:ext cx="10394707" cy="4737022"/>
          </a:xfrm>
        </p:spPr>
        <p:txBody>
          <a:bodyPr>
            <a:normAutofit/>
          </a:bodyPr>
          <a:lstStyle/>
          <a:p>
            <a:pPr marL="0" indent="0" algn="just">
              <a:buNone/>
            </a:pPr>
            <a:r>
              <a:rPr lang="hr-HR" dirty="0">
                <a:latin typeface="+mn-lt"/>
              </a:rPr>
              <a:t>Prema definiciji Ministarstva poljoprivrede </a:t>
            </a:r>
            <a:r>
              <a:rPr lang="hr-HR" b="1" dirty="0" err="1">
                <a:latin typeface="+mn-lt"/>
              </a:rPr>
              <a:t>Samoopskrbno</a:t>
            </a:r>
            <a:r>
              <a:rPr lang="hr-HR" b="1" dirty="0">
                <a:latin typeface="+mn-lt"/>
              </a:rPr>
              <a:t> poljoprivredno gospodarstvo </a:t>
            </a:r>
            <a:r>
              <a:rPr lang="hr-HR" dirty="0">
                <a:latin typeface="+mn-lt"/>
              </a:rPr>
              <a:t>(u nastavku SOPG) je fizička osoba poljoprivrednik koja se za osobne potrebe bavi poljoprivredom u okviru korištenja prirodnih bogatstava zemlje i prodajom, odnosno zamjenom od tih djelatnosti dobivenih proizvoda u neprerađenom stanju i kojoj obavljanje gospodarske djelatnosti poljoprivrede nije glavna djelatnost, odnosno zanimanje poljoprivrednik nije glavno ili jedino zanimanje, a temelji se na korištenju vlastitih i/ili unajmljenih proizvodnih resursa te na radu, znanju i vještinama članova kućanstva i ekonomska veličina gospodarstva je manja ili jednaka od kunske protuvrijednosti izražene u stranoj valuti od 3.000 eura. Stoga, vlastite poljoprivredne proizvode proizvedene na poljoprivrednom gospodarstvu krajnjem potrošaču ili kupcu/otkupljivaču mogu prodavati nositelj SOPG-a i članovi kućanstva.</a:t>
            </a:r>
          </a:p>
        </p:txBody>
      </p:sp>
      <p:pic>
        <p:nvPicPr>
          <p:cNvPr id="2" name="Slika 1">
            <a:extLst>
              <a:ext uri="{FF2B5EF4-FFF2-40B4-BE49-F238E27FC236}">
                <a16:creationId xmlns:a16="http://schemas.microsoft.com/office/drawing/2014/main" id="{29B0211C-7F44-4B70-A0B8-F964C9022305}"/>
              </a:ext>
            </a:extLst>
          </p:cNvPr>
          <p:cNvPicPr>
            <a:picLocks noChangeAspect="1"/>
          </p:cNvPicPr>
          <p:nvPr/>
        </p:nvPicPr>
        <p:blipFill>
          <a:blip r:embed="rId2"/>
          <a:stretch>
            <a:fillRect/>
          </a:stretch>
        </p:blipFill>
        <p:spPr>
          <a:xfrm>
            <a:off x="3185238" y="5620339"/>
            <a:ext cx="4663844" cy="768163"/>
          </a:xfrm>
          <a:prstGeom prst="rect">
            <a:avLst/>
          </a:prstGeom>
        </p:spPr>
      </p:pic>
    </p:spTree>
    <p:extLst>
      <p:ext uri="{BB962C8B-B14F-4D97-AF65-F5344CB8AC3E}">
        <p14:creationId xmlns:p14="http://schemas.microsoft.com/office/powerpoint/2010/main" val="33799673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685801" y="685801"/>
            <a:ext cx="10396882" cy="392154"/>
          </a:xfrm>
        </p:spPr>
        <p:txBody>
          <a:bodyPr>
            <a:normAutofit fontScale="90000"/>
          </a:bodyPr>
          <a:lstStyle/>
          <a:p>
            <a:r>
              <a:rPr lang="hr-HR" sz="2800" dirty="0"/>
              <a:t>Visina potpore</a:t>
            </a:r>
          </a:p>
        </p:txBody>
      </p:sp>
      <p:sp>
        <p:nvSpPr>
          <p:cNvPr id="3" name="Rezervirano mjesto sadržaja 2"/>
          <p:cNvSpPr>
            <a:spLocks noGrp="1"/>
          </p:cNvSpPr>
          <p:nvPr>
            <p:ph sz="quarter" idx="13"/>
          </p:nvPr>
        </p:nvSpPr>
        <p:spPr/>
        <p:txBody>
          <a:bodyPr/>
          <a:lstStyle/>
          <a:p>
            <a:endParaRPr lang="hr-HR" dirty="0"/>
          </a:p>
        </p:txBody>
      </p:sp>
      <p:graphicFrame>
        <p:nvGraphicFramePr>
          <p:cNvPr id="5" name="Tablica 4">
            <a:extLst>
              <a:ext uri="{FF2B5EF4-FFF2-40B4-BE49-F238E27FC236}">
                <a16:creationId xmlns:a16="http://schemas.microsoft.com/office/drawing/2014/main" id="{508554C9-46B9-4DA7-BBA3-9128E65ABC72}"/>
              </a:ext>
            </a:extLst>
          </p:cNvPr>
          <p:cNvGraphicFramePr>
            <a:graphicFrameLocks noGrp="1"/>
          </p:cNvGraphicFramePr>
          <p:nvPr>
            <p:extLst>
              <p:ext uri="{D42A27DB-BD31-4B8C-83A1-F6EECF244321}">
                <p14:modId xmlns:p14="http://schemas.microsoft.com/office/powerpoint/2010/main" val="518380017"/>
              </p:ext>
            </p:extLst>
          </p:nvPr>
        </p:nvGraphicFramePr>
        <p:xfrm>
          <a:off x="685801" y="1241572"/>
          <a:ext cx="10177942" cy="3945898"/>
        </p:xfrm>
        <a:graphic>
          <a:graphicData uri="http://schemas.openxmlformats.org/drawingml/2006/table">
            <a:tbl>
              <a:tblPr firstRow="1" firstCol="1" bandRow="1">
                <a:tableStyleId>{5C22544A-7EE6-4342-B048-85BDC9FD1C3A}</a:tableStyleId>
              </a:tblPr>
              <a:tblGrid>
                <a:gridCol w="4481817">
                  <a:extLst>
                    <a:ext uri="{9D8B030D-6E8A-4147-A177-3AD203B41FA5}">
                      <a16:colId xmlns:a16="http://schemas.microsoft.com/office/drawing/2014/main" val="1691728895"/>
                    </a:ext>
                  </a:extLst>
                </a:gridCol>
                <a:gridCol w="5696125">
                  <a:extLst>
                    <a:ext uri="{9D8B030D-6E8A-4147-A177-3AD203B41FA5}">
                      <a16:colId xmlns:a16="http://schemas.microsoft.com/office/drawing/2014/main" val="1301093285"/>
                    </a:ext>
                  </a:extLst>
                </a:gridCol>
              </a:tblGrid>
              <a:tr h="1375793">
                <a:tc>
                  <a:txBody>
                    <a:bodyPr/>
                    <a:lstStyle/>
                    <a:p>
                      <a:pPr algn="ctr">
                        <a:lnSpc>
                          <a:spcPct val="107000"/>
                        </a:lnSpc>
                        <a:spcAft>
                          <a:spcPts val="525"/>
                        </a:spcAft>
                      </a:pPr>
                      <a:r>
                        <a:rPr lang="hr-HR" sz="2800" dirty="0">
                          <a:effectLst/>
                          <a:latin typeface="+mn-lt"/>
                        </a:rPr>
                        <a:t>Ukupan iznos raspoloživih sredstava javne potpore po Natječaju </a:t>
                      </a:r>
                      <a:endParaRPr lang="hr-HR" sz="2800" dirty="0">
                        <a:effectLst/>
                        <a:latin typeface="+mn-lt"/>
                        <a:ea typeface="Times New Roman" panose="02020603050405020304" pitchFamily="18" charset="0"/>
                        <a:cs typeface="Times New Roman" panose="02020603050405020304" pitchFamily="18" charset="0"/>
                      </a:endParaRPr>
                    </a:p>
                  </a:txBody>
                  <a:tcPr marL="57150" marR="57150" marT="0" marB="0"/>
                </a:tc>
                <a:tc>
                  <a:txBody>
                    <a:bodyPr/>
                    <a:lstStyle/>
                    <a:p>
                      <a:pPr>
                        <a:lnSpc>
                          <a:spcPct val="107000"/>
                        </a:lnSpc>
                        <a:spcAft>
                          <a:spcPts val="525"/>
                        </a:spcAft>
                      </a:pPr>
                      <a:r>
                        <a:rPr lang="hr-HR" sz="2800" dirty="0">
                          <a:effectLst/>
                          <a:latin typeface="+mn-lt"/>
                        </a:rPr>
                        <a:t>112.500.000,00 HRK </a:t>
                      </a:r>
                      <a:endParaRPr lang="hr-HR" sz="2800" dirty="0">
                        <a:effectLst/>
                        <a:latin typeface="+mn-lt"/>
                        <a:ea typeface="Times New Roman" panose="02020603050405020304" pitchFamily="18" charset="0"/>
                        <a:cs typeface="Times New Roman" panose="02020603050405020304" pitchFamily="18" charset="0"/>
                      </a:endParaRPr>
                    </a:p>
                  </a:txBody>
                  <a:tcPr marL="57150" marR="57150" marT="0" marB="0" anchor="ctr"/>
                </a:tc>
                <a:extLst>
                  <a:ext uri="{0D108BD9-81ED-4DB2-BD59-A6C34878D82A}">
                    <a16:rowId xmlns:a16="http://schemas.microsoft.com/office/drawing/2014/main" val="3581475136"/>
                  </a:ext>
                </a:extLst>
              </a:tr>
              <a:tr h="1514837">
                <a:tc>
                  <a:txBody>
                    <a:bodyPr/>
                    <a:lstStyle/>
                    <a:p>
                      <a:pPr algn="ctr">
                        <a:lnSpc>
                          <a:spcPct val="107000"/>
                        </a:lnSpc>
                        <a:spcAft>
                          <a:spcPts val="525"/>
                        </a:spcAft>
                      </a:pPr>
                      <a:r>
                        <a:rPr lang="hr-HR" sz="2800" dirty="0">
                          <a:effectLst/>
                          <a:latin typeface="+mn-lt"/>
                        </a:rPr>
                        <a:t>Intenzitet javne potpore i izvor financiranja </a:t>
                      </a:r>
                      <a:endParaRPr lang="hr-HR" sz="2800" dirty="0">
                        <a:effectLst/>
                        <a:latin typeface="+mn-lt"/>
                        <a:ea typeface="Times New Roman" panose="02020603050405020304" pitchFamily="18" charset="0"/>
                        <a:cs typeface="Times New Roman" panose="02020603050405020304" pitchFamily="18" charset="0"/>
                      </a:endParaRPr>
                    </a:p>
                  </a:txBody>
                  <a:tcPr marL="57150" marR="57150" marT="0" marB="0" anchor="ctr"/>
                </a:tc>
                <a:tc>
                  <a:txBody>
                    <a:bodyPr/>
                    <a:lstStyle/>
                    <a:p>
                      <a:pPr>
                        <a:lnSpc>
                          <a:spcPct val="107000"/>
                        </a:lnSpc>
                        <a:spcAft>
                          <a:spcPts val="525"/>
                        </a:spcAft>
                      </a:pPr>
                      <a:r>
                        <a:rPr lang="hr-HR" sz="2800" dirty="0">
                          <a:effectLst/>
                          <a:latin typeface="+mn-lt"/>
                        </a:rPr>
                        <a:t>100% iz Instrumenta Europske unije za oporavak (EURI) </a:t>
                      </a:r>
                      <a:endParaRPr lang="hr-HR" sz="2800" dirty="0">
                        <a:effectLst/>
                        <a:latin typeface="+mn-lt"/>
                        <a:ea typeface="Times New Roman" panose="02020603050405020304" pitchFamily="18" charset="0"/>
                        <a:cs typeface="Times New Roman" panose="02020603050405020304" pitchFamily="18" charset="0"/>
                      </a:endParaRPr>
                    </a:p>
                  </a:txBody>
                  <a:tcPr marL="57150" marR="57150" marT="0" marB="0" anchor="ctr"/>
                </a:tc>
                <a:extLst>
                  <a:ext uri="{0D108BD9-81ED-4DB2-BD59-A6C34878D82A}">
                    <a16:rowId xmlns:a16="http://schemas.microsoft.com/office/drawing/2014/main" val="1775449263"/>
                  </a:ext>
                </a:extLst>
              </a:tr>
              <a:tr h="1055268">
                <a:tc>
                  <a:txBody>
                    <a:bodyPr/>
                    <a:lstStyle/>
                    <a:p>
                      <a:pPr algn="ctr">
                        <a:lnSpc>
                          <a:spcPct val="107000"/>
                        </a:lnSpc>
                        <a:spcAft>
                          <a:spcPts val="525"/>
                        </a:spcAft>
                      </a:pPr>
                      <a:r>
                        <a:rPr lang="hr-HR" sz="2800">
                          <a:effectLst/>
                          <a:latin typeface="+mn-lt"/>
                        </a:rPr>
                        <a:t>Visina javne potpore </a:t>
                      </a:r>
                      <a:endParaRPr lang="hr-HR" sz="2800">
                        <a:effectLst/>
                        <a:latin typeface="+mn-lt"/>
                        <a:ea typeface="Times New Roman" panose="02020603050405020304" pitchFamily="18" charset="0"/>
                        <a:cs typeface="Times New Roman" panose="02020603050405020304" pitchFamily="18" charset="0"/>
                      </a:endParaRPr>
                    </a:p>
                  </a:txBody>
                  <a:tcPr marL="57150" marR="57150" marT="0" marB="0"/>
                </a:tc>
                <a:tc>
                  <a:txBody>
                    <a:bodyPr/>
                    <a:lstStyle/>
                    <a:p>
                      <a:pPr algn="just">
                        <a:lnSpc>
                          <a:spcPct val="107000"/>
                        </a:lnSpc>
                        <a:spcAft>
                          <a:spcPts val="525"/>
                        </a:spcAft>
                      </a:pPr>
                      <a:r>
                        <a:rPr lang="hr-HR" sz="2800" dirty="0">
                          <a:effectLst/>
                          <a:latin typeface="+mn-lt"/>
                        </a:rPr>
                        <a:t>Fiksni iznos od 15.000,00 EUR u protuvrijednosti u kunama </a:t>
                      </a:r>
                      <a:endParaRPr lang="hr-HR" sz="2800" dirty="0">
                        <a:effectLst/>
                        <a:latin typeface="+mn-lt"/>
                        <a:ea typeface="Times New Roman" panose="02020603050405020304" pitchFamily="18" charset="0"/>
                        <a:cs typeface="Times New Roman" panose="02020603050405020304" pitchFamily="18" charset="0"/>
                      </a:endParaRPr>
                    </a:p>
                  </a:txBody>
                  <a:tcPr marL="57150" marR="57150" marT="0" marB="0"/>
                </a:tc>
                <a:extLst>
                  <a:ext uri="{0D108BD9-81ED-4DB2-BD59-A6C34878D82A}">
                    <a16:rowId xmlns:a16="http://schemas.microsoft.com/office/drawing/2014/main" val="1167946403"/>
                  </a:ext>
                </a:extLst>
              </a:tr>
            </a:tbl>
          </a:graphicData>
        </a:graphic>
      </p:graphicFrame>
      <p:pic>
        <p:nvPicPr>
          <p:cNvPr id="4" name="Slika 3">
            <a:extLst>
              <a:ext uri="{FF2B5EF4-FFF2-40B4-BE49-F238E27FC236}">
                <a16:creationId xmlns:a16="http://schemas.microsoft.com/office/drawing/2014/main" id="{A20732BE-7A99-408E-8753-380B3298EB6A}"/>
              </a:ext>
            </a:extLst>
          </p:cNvPr>
          <p:cNvPicPr>
            <a:picLocks noChangeAspect="1"/>
          </p:cNvPicPr>
          <p:nvPr/>
        </p:nvPicPr>
        <p:blipFill>
          <a:blip r:embed="rId2"/>
          <a:stretch>
            <a:fillRect/>
          </a:stretch>
        </p:blipFill>
        <p:spPr>
          <a:xfrm>
            <a:off x="3442850" y="5625212"/>
            <a:ext cx="4663844" cy="768163"/>
          </a:xfrm>
          <a:prstGeom prst="rect">
            <a:avLst/>
          </a:prstGeom>
        </p:spPr>
      </p:pic>
    </p:spTree>
    <p:extLst>
      <p:ext uri="{BB962C8B-B14F-4D97-AF65-F5344CB8AC3E}">
        <p14:creationId xmlns:p14="http://schemas.microsoft.com/office/powerpoint/2010/main" val="11574537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685801" y="685800"/>
            <a:ext cx="10043718" cy="975220"/>
          </a:xfrm>
        </p:spPr>
        <p:txBody>
          <a:bodyPr>
            <a:normAutofit/>
          </a:bodyPr>
          <a:lstStyle/>
          <a:p>
            <a:r>
              <a:rPr lang="hr-HR" sz="2800" dirty="0">
                <a:solidFill>
                  <a:schemeClr val="tx1"/>
                </a:solidFill>
              </a:rPr>
              <a:t>SADRŽAJ:</a:t>
            </a:r>
          </a:p>
        </p:txBody>
      </p:sp>
      <p:sp>
        <p:nvSpPr>
          <p:cNvPr id="3" name="Rezervirano mjesto sadržaja 2"/>
          <p:cNvSpPr>
            <a:spLocks noGrp="1"/>
          </p:cNvSpPr>
          <p:nvPr>
            <p:ph sz="quarter" idx="13"/>
          </p:nvPr>
        </p:nvSpPr>
        <p:spPr>
          <a:xfrm>
            <a:off x="510306" y="1661020"/>
            <a:ext cx="10394707" cy="3311189"/>
          </a:xfrm>
        </p:spPr>
        <p:txBody>
          <a:bodyPr>
            <a:normAutofit/>
          </a:bodyPr>
          <a:lstStyle/>
          <a:p>
            <a:pPr marL="0" indent="0">
              <a:buNone/>
            </a:pPr>
            <a:r>
              <a:rPr lang="hr-HR" sz="2800" dirty="0">
                <a:latin typeface="+mn-lt"/>
              </a:rPr>
              <a:t>Mjera 6., operacije:</a:t>
            </a:r>
          </a:p>
          <a:p>
            <a:r>
              <a:rPr lang="hr-HR" sz="2800" dirty="0">
                <a:latin typeface="+mn-lt"/>
              </a:rPr>
              <a:t>6.1.1  „Potpora mladim poljoprivrednicima“ </a:t>
            </a:r>
          </a:p>
          <a:p>
            <a:r>
              <a:rPr lang="hr-HR" sz="2800" dirty="0">
                <a:latin typeface="+mn-lt"/>
              </a:rPr>
              <a:t>6.3.1   „Potpora razvoju malih poljoprivrednim gospodarstvima”</a:t>
            </a:r>
          </a:p>
        </p:txBody>
      </p:sp>
      <p:pic>
        <p:nvPicPr>
          <p:cNvPr id="4" name="Slika 3">
            <a:extLst>
              <a:ext uri="{FF2B5EF4-FFF2-40B4-BE49-F238E27FC236}">
                <a16:creationId xmlns:a16="http://schemas.microsoft.com/office/drawing/2014/main" id="{E127BB2A-4B2B-49F0-B257-E51C26029FCE}"/>
              </a:ext>
            </a:extLst>
          </p:cNvPr>
          <p:cNvPicPr>
            <a:picLocks noChangeAspect="1"/>
          </p:cNvPicPr>
          <p:nvPr/>
        </p:nvPicPr>
        <p:blipFill>
          <a:blip r:embed="rId2"/>
          <a:stretch>
            <a:fillRect/>
          </a:stretch>
        </p:blipFill>
        <p:spPr>
          <a:xfrm>
            <a:off x="3436907" y="5563347"/>
            <a:ext cx="4663844" cy="768163"/>
          </a:xfrm>
          <a:prstGeom prst="rect">
            <a:avLst/>
          </a:prstGeom>
        </p:spPr>
      </p:pic>
    </p:spTree>
    <p:extLst>
      <p:ext uri="{BB962C8B-B14F-4D97-AF65-F5344CB8AC3E}">
        <p14:creationId xmlns:p14="http://schemas.microsoft.com/office/powerpoint/2010/main" val="18570855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hr-HR" sz="4400" dirty="0"/>
              <a:t>Prihvatljivi troškovi</a:t>
            </a:r>
          </a:p>
        </p:txBody>
      </p:sp>
      <p:sp>
        <p:nvSpPr>
          <p:cNvPr id="3" name="Rezervirano mjesto sadržaja 2"/>
          <p:cNvSpPr>
            <a:spLocks noGrp="1"/>
          </p:cNvSpPr>
          <p:nvPr>
            <p:ph sz="quarter" idx="13"/>
          </p:nvPr>
        </p:nvSpPr>
        <p:spPr/>
        <p:txBody>
          <a:bodyPr>
            <a:normAutofit lnSpcReduction="10000"/>
          </a:bodyPr>
          <a:lstStyle/>
          <a:p>
            <a:endParaRPr lang="hr-HR" dirty="0"/>
          </a:p>
          <a:p>
            <a:r>
              <a:rPr lang="hr-HR" sz="2400" dirty="0">
                <a:latin typeface="+mn-lt"/>
              </a:rPr>
              <a:t>Objekti za prijem, obradu i skladištenje sirovina za proizvodnju energije iz obnovljivih izvora s pripadajućom opremom i infrastrukturom 	</a:t>
            </a:r>
          </a:p>
          <a:p>
            <a:r>
              <a:rPr lang="hr-HR" sz="2400" dirty="0">
                <a:latin typeface="+mn-lt"/>
              </a:rPr>
              <a:t>Postrojenja za proizvodnju energije iz obnovljivih izvora (biomasa i sunce) za potrebe vlastitih proizvodnih pogona korisnika, s pripadajućom opremom i infrastrukturom 	</a:t>
            </a:r>
          </a:p>
          <a:p>
            <a:r>
              <a:rPr lang="hr-HR" sz="2400" dirty="0">
                <a:latin typeface="+mn-lt"/>
              </a:rPr>
              <a:t>Opći i nematerijalni troškovi 	</a:t>
            </a:r>
          </a:p>
          <a:p>
            <a:endParaRPr lang="hr-HR" dirty="0"/>
          </a:p>
        </p:txBody>
      </p:sp>
      <p:pic>
        <p:nvPicPr>
          <p:cNvPr id="4" name="Slika 3">
            <a:extLst>
              <a:ext uri="{FF2B5EF4-FFF2-40B4-BE49-F238E27FC236}">
                <a16:creationId xmlns:a16="http://schemas.microsoft.com/office/drawing/2014/main" id="{2200396F-5368-4B9A-94BF-C253EF07A4F8}"/>
              </a:ext>
            </a:extLst>
          </p:cNvPr>
          <p:cNvPicPr>
            <a:picLocks noChangeAspect="1"/>
          </p:cNvPicPr>
          <p:nvPr/>
        </p:nvPicPr>
        <p:blipFill>
          <a:blip r:embed="rId2"/>
          <a:stretch>
            <a:fillRect/>
          </a:stretch>
        </p:blipFill>
        <p:spPr>
          <a:xfrm>
            <a:off x="3051013" y="5600216"/>
            <a:ext cx="4663844" cy="768163"/>
          </a:xfrm>
          <a:prstGeom prst="rect">
            <a:avLst/>
          </a:prstGeom>
        </p:spPr>
      </p:pic>
    </p:spTree>
    <p:extLst>
      <p:ext uri="{BB962C8B-B14F-4D97-AF65-F5344CB8AC3E}">
        <p14:creationId xmlns:p14="http://schemas.microsoft.com/office/powerpoint/2010/main" val="15100072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sz="quarter" idx="13"/>
          </p:nvPr>
        </p:nvSpPr>
        <p:spPr>
          <a:xfrm>
            <a:off x="685800" y="645952"/>
            <a:ext cx="10394707" cy="4728633"/>
          </a:xfrm>
        </p:spPr>
        <p:txBody>
          <a:bodyPr>
            <a:noAutofit/>
          </a:bodyPr>
          <a:lstStyle/>
          <a:p>
            <a:pPr algn="just"/>
            <a:r>
              <a:rPr lang="hr-HR" sz="2400" b="1" dirty="0">
                <a:latin typeface="+mn-lt"/>
              </a:rPr>
              <a:t>Zahtjev za isplatu korisnik obavezno podnosi u dvije rate, pri čemu sklapanjem Ugovora o financiranju korisnik automatski zahtijeva isplatu prve rate u iznosu od 50% od ukupno odobrene javne potpore te za isto ne podnosi zahtjev za isplatu putem AGRONET-a</a:t>
            </a:r>
          </a:p>
          <a:p>
            <a:pPr marL="0" indent="0" algn="just">
              <a:buNone/>
            </a:pPr>
            <a:endParaRPr lang="hr-HR" sz="2400" b="1" dirty="0">
              <a:latin typeface="+mn-lt"/>
            </a:endParaRPr>
          </a:p>
          <a:p>
            <a:pPr algn="just"/>
            <a:r>
              <a:rPr lang="hr-HR" sz="2400" dirty="0">
                <a:latin typeface="+mn-lt"/>
              </a:rPr>
              <a:t>Zahtjev za isplatu druge/konačne rate u iznosu od 50% od ukupno odobrene javne potpore korisnik je dužan podnijeti </a:t>
            </a:r>
            <a:r>
              <a:rPr lang="hr-HR" sz="2400" b="1" dirty="0">
                <a:latin typeface="+mn-lt"/>
              </a:rPr>
              <a:t>nakon provedenih (izvršenih) aktivnosti prikazanih u poslovnom planu, u roku od 24 mjeseca od sklapanja ugovora o financiranju</a:t>
            </a:r>
          </a:p>
        </p:txBody>
      </p:sp>
      <p:pic>
        <p:nvPicPr>
          <p:cNvPr id="2" name="Slika 1">
            <a:extLst>
              <a:ext uri="{FF2B5EF4-FFF2-40B4-BE49-F238E27FC236}">
                <a16:creationId xmlns:a16="http://schemas.microsoft.com/office/drawing/2014/main" id="{260BC2F9-17F1-4942-8020-C0CB120F1B6D}"/>
              </a:ext>
            </a:extLst>
          </p:cNvPr>
          <p:cNvPicPr>
            <a:picLocks noChangeAspect="1"/>
          </p:cNvPicPr>
          <p:nvPr/>
        </p:nvPicPr>
        <p:blipFill>
          <a:blip r:embed="rId2"/>
          <a:stretch>
            <a:fillRect/>
          </a:stretch>
        </p:blipFill>
        <p:spPr>
          <a:xfrm>
            <a:off x="3386573" y="5628728"/>
            <a:ext cx="4663844" cy="768163"/>
          </a:xfrm>
          <a:prstGeom prst="rect">
            <a:avLst/>
          </a:prstGeom>
        </p:spPr>
      </p:pic>
    </p:spTree>
    <p:extLst>
      <p:ext uri="{BB962C8B-B14F-4D97-AF65-F5344CB8AC3E}">
        <p14:creationId xmlns:p14="http://schemas.microsoft.com/office/powerpoint/2010/main" val="29984751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685801" y="478173"/>
            <a:ext cx="10396882" cy="387276"/>
          </a:xfrm>
        </p:spPr>
        <p:txBody>
          <a:bodyPr>
            <a:normAutofit fontScale="90000"/>
          </a:bodyPr>
          <a:lstStyle/>
          <a:p>
            <a:r>
              <a:rPr lang="hr-HR" sz="2400" b="1" dirty="0"/>
              <a:t>Prihvatljive aktivnosti (troškovi)</a:t>
            </a:r>
          </a:p>
        </p:txBody>
      </p:sp>
      <p:sp>
        <p:nvSpPr>
          <p:cNvPr id="5" name="TekstniOkvir 4">
            <a:extLst>
              <a:ext uri="{FF2B5EF4-FFF2-40B4-BE49-F238E27FC236}">
                <a16:creationId xmlns:a16="http://schemas.microsoft.com/office/drawing/2014/main" id="{DE6BD1F4-4318-4A29-B1CA-08336F1F64CD}"/>
              </a:ext>
            </a:extLst>
          </p:cNvPr>
          <p:cNvSpPr txBox="1"/>
          <p:nvPr/>
        </p:nvSpPr>
        <p:spPr>
          <a:xfrm>
            <a:off x="578840" y="1105287"/>
            <a:ext cx="10159068" cy="4801314"/>
          </a:xfrm>
          <a:prstGeom prst="rect">
            <a:avLst/>
          </a:prstGeom>
          <a:noFill/>
        </p:spPr>
        <p:txBody>
          <a:bodyPr wrap="square">
            <a:spAutoFit/>
          </a:bodyPr>
          <a:lstStyle/>
          <a:p>
            <a:r>
              <a:rPr lang="hr-HR" sz="2400" dirty="0"/>
              <a:t>Prihvatljive su sve aktivnosti vezane uz obavljanje primarne poljoprivredne proizvodnje iz Priloga I. Ugovoru</a:t>
            </a:r>
          </a:p>
          <a:p>
            <a:r>
              <a:rPr lang="hr-HR" sz="2400" dirty="0"/>
              <a:t>Prihvatljive aktivnosti </a:t>
            </a:r>
            <a:r>
              <a:rPr lang="hr-HR" sz="2400" b="1" dirty="0"/>
              <a:t>prema Pravilniku za 6.3.1. </a:t>
            </a:r>
            <a:r>
              <a:rPr lang="hr-HR" sz="2400" dirty="0"/>
              <a:t>su:</a:t>
            </a:r>
          </a:p>
          <a:p>
            <a:r>
              <a:rPr lang="hr-HR" sz="2400" dirty="0"/>
              <a:t>a) kupnja domaćih životinja, višegodišnjeg bilja, sjemena i sadnog materijala višegodišnjeg bilja</a:t>
            </a:r>
          </a:p>
          <a:p>
            <a:r>
              <a:rPr lang="hr-HR" sz="2400" dirty="0"/>
              <a:t>b) kupnja, građenje i/ili opremanje zatvorenih/zaštićenih prostora i objekata te ostalih gospodarskih objekata uključujući vanjsku i unutarnju infrastrukturu u sklopu poljoprivrednog gospodarstva u svrhu obavljanja poljoprivredne proizvodnje i/ili prerade proizvoda iz Priloga I. Ugovora</a:t>
            </a:r>
          </a:p>
          <a:p>
            <a:r>
              <a:rPr lang="hr-HR" sz="2400" dirty="0"/>
              <a:t>c) kupnja ili zakup poljoprivrednog zemljišta</a:t>
            </a:r>
          </a:p>
          <a:p>
            <a:r>
              <a:rPr lang="hr-HR" sz="2400" dirty="0"/>
              <a:t>d) kupnja poljoprivredne mehanizacije, strojeva i opreme</a:t>
            </a:r>
          </a:p>
          <a:p>
            <a:endParaRPr lang="hr-HR" sz="2400" dirty="0"/>
          </a:p>
          <a:p>
            <a:endParaRPr lang="hr-HR" dirty="0"/>
          </a:p>
        </p:txBody>
      </p:sp>
      <p:pic>
        <p:nvPicPr>
          <p:cNvPr id="3" name="Slika 2">
            <a:extLst>
              <a:ext uri="{FF2B5EF4-FFF2-40B4-BE49-F238E27FC236}">
                <a16:creationId xmlns:a16="http://schemas.microsoft.com/office/drawing/2014/main" id="{061634FC-0F4D-4102-B9D2-FF9800C081D9}"/>
              </a:ext>
            </a:extLst>
          </p:cNvPr>
          <p:cNvPicPr>
            <a:picLocks noChangeAspect="1"/>
          </p:cNvPicPr>
          <p:nvPr/>
        </p:nvPicPr>
        <p:blipFill>
          <a:blip r:embed="rId2"/>
          <a:stretch>
            <a:fillRect/>
          </a:stretch>
        </p:blipFill>
        <p:spPr>
          <a:xfrm>
            <a:off x="3059402" y="5611664"/>
            <a:ext cx="4663844" cy="768163"/>
          </a:xfrm>
          <a:prstGeom prst="rect">
            <a:avLst/>
          </a:prstGeom>
        </p:spPr>
      </p:pic>
    </p:spTree>
    <p:extLst>
      <p:ext uri="{BB962C8B-B14F-4D97-AF65-F5344CB8AC3E}">
        <p14:creationId xmlns:p14="http://schemas.microsoft.com/office/powerpoint/2010/main" val="18413360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flipV="1">
            <a:off x="645952" y="640082"/>
            <a:ext cx="10436731" cy="45719"/>
          </a:xfrm>
        </p:spPr>
        <p:txBody>
          <a:bodyPr>
            <a:normAutofit fontScale="90000"/>
          </a:bodyPr>
          <a:lstStyle/>
          <a:p>
            <a:endParaRPr lang="hr-HR" sz="2400" b="1" dirty="0"/>
          </a:p>
        </p:txBody>
      </p:sp>
      <p:sp>
        <p:nvSpPr>
          <p:cNvPr id="5" name="TekstniOkvir 4">
            <a:extLst>
              <a:ext uri="{FF2B5EF4-FFF2-40B4-BE49-F238E27FC236}">
                <a16:creationId xmlns:a16="http://schemas.microsoft.com/office/drawing/2014/main" id="{DE6BD1F4-4318-4A29-B1CA-08336F1F64CD}"/>
              </a:ext>
            </a:extLst>
          </p:cNvPr>
          <p:cNvSpPr txBox="1"/>
          <p:nvPr/>
        </p:nvSpPr>
        <p:spPr>
          <a:xfrm>
            <a:off x="587229" y="843676"/>
            <a:ext cx="10495454" cy="4431983"/>
          </a:xfrm>
          <a:prstGeom prst="rect">
            <a:avLst/>
          </a:prstGeom>
          <a:noFill/>
        </p:spPr>
        <p:txBody>
          <a:bodyPr wrap="square">
            <a:spAutoFit/>
          </a:bodyPr>
          <a:lstStyle/>
          <a:p>
            <a:r>
              <a:rPr lang="hr-HR" sz="2400" dirty="0"/>
              <a:t>e) podizanje novih i/ili restrukturiranje postojećih višegodišnjih nasada</a:t>
            </a:r>
          </a:p>
          <a:p>
            <a:r>
              <a:rPr lang="hr-HR" sz="2400" dirty="0"/>
              <a:t>f) uređenje i poboljšanje kvalitete poljoprivrednog zemljišta u svrhu poljoprivredne proizvodnje</a:t>
            </a:r>
          </a:p>
          <a:p>
            <a:r>
              <a:rPr lang="hr-HR" sz="2400" dirty="0"/>
              <a:t>g) građenje i/ili opremanje objekata za prodaju i prezentaciju vlastitih poljoprivrednih proizvoda uključujući troškove promidžbe vlastitih poljoprivrednih proizvoda</a:t>
            </a:r>
          </a:p>
          <a:p>
            <a:r>
              <a:rPr lang="hr-HR" sz="2400" dirty="0"/>
              <a:t>h) stjecanje potrebnih stručnih znanja i sposobnosti za obavljanje poljoprivredne proizvodnje i prerade proizvoda iz Priloga I. Ugovora</a:t>
            </a:r>
          </a:p>
          <a:p>
            <a:r>
              <a:rPr lang="hr-HR" sz="2400" dirty="0"/>
              <a:t>i) operativno poslovanje poljoprivrednog gospodarstva.</a:t>
            </a:r>
          </a:p>
          <a:p>
            <a:endParaRPr lang="hr-HR" sz="2400" dirty="0"/>
          </a:p>
          <a:p>
            <a:endParaRPr lang="hr-HR" sz="2400" dirty="0"/>
          </a:p>
          <a:p>
            <a:endParaRPr lang="hr-HR" dirty="0"/>
          </a:p>
        </p:txBody>
      </p:sp>
      <p:pic>
        <p:nvPicPr>
          <p:cNvPr id="3" name="Slika 2">
            <a:extLst>
              <a:ext uri="{FF2B5EF4-FFF2-40B4-BE49-F238E27FC236}">
                <a16:creationId xmlns:a16="http://schemas.microsoft.com/office/drawing/2014/main" id="{5FB10573-6C59-4F44-A7A4-8BAB6EBFA1D1}"/>
              </a:ext>
            </a:extLst>
          </p:cNvPr>
          <p:cNvPicPr>
            <a:picLocks noChangeAspect="1"/>
          </p:cNvPicPr>
          <p:nvPr/>
        </p:nvPicPr>
        <p:blipFill>
          <a:blip r:embed="rId2"/>
          <a:stretch>
            <a:fillRect/>
          </a:stretch>
        </p:blipFill>
        <p:spPr>
          <a:xfrm>
            <a:off x="3294294" y="5630242"/>
            <a:ext cx="4663844" cy="768163"/>
          </a:xfrm>
          <a:prstGeom prst="rect">
            <a:avLst/>
          </a:prstGeom>
        </p:spPr>
      </p:pic>
    </p:spTree>
    <p:extLst>
      <p:ext uri="{BB962C8B-B14F-4D97-AF65-F5344CB8AC3E}">
        <p14:creationId xmlns:p14="http://schemas.microsoft.com/office/powerpoint/2010/main" val="24918332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685801" y="685801"/>
            <a:ext cx="10396882" cy="564160"/>
          </a:xfrm>
        </p:spPr>
        <p:txBody>
          <a:bodyPr>
            <a:normAutofit/>
          </a:bodyPr>
          <a:lstStyle/>
          <a:p>
            <a:r>
              <a:rPr lang="hr-HR" sz="2400" b="1" dirty="0"/>
              <a:t>Prihvatljive aktivnosti (troškovi)</a:t>
            </a:r>
          </a:p>
        </p:txBody>
      </p:sp>
      <p:sp>
        <p:nvSpPr>
          <p:cNvPr id="5" name="TekstniOkvir 4">
            <a:extLst>
              <a:ext uri="{FF2B5EF4-FFF2-40B4-BE49-F238E27FC236}">
                <a16:creationId xmlns:a16="http://schemas.microsoft.com/office/drawing/2014/main" id="{DE6BD1F4-4318-4A29-B1CA-08336F1F64CD}"/>
              </a:ext>
            </a:extLst>
          </p:cNvPr>
          <p:cNvSpPr txBox="1"/>
          <p:nvPr/>
        </p:nvSpPr>
        <p:spPr>
          <a:xfrm>
            <a:off x="796953" y="1191238"/>
            <a:ext cx="9982899" cy="2954655"/>
          </a:xfrm>
          <a:prstGeom prst="rect">
            <a:avLst/>
          </a:prstGeom>
          <a:noFill/>
        </p:spPr>
        <p:txBody>
          <a:bodyPr wrap="square">
            <a:spAutoFit/>
          </a:bodyPr>
          <a:lstStyle/>
          <a:p>
            <a:endParaRPr lang="hr-HR" sz="2400" dirty="0"/>
          </a:p>
          <a:p>
            <a:endParaRPr lang="hr-HR" sz="2400" dirty="0"/>
          </a:p>
          <a:p>
            <a:pPr algn="just"/>
            <a:r>
              <a:rPr lang="hr-HR" sz="2400" b="1" dirty="0"/>
              <a:t>Najmanje jedna aktivnost iz poslovnog plana mora se odnositi na ulaganja u obnovljive izvore energije (sunce, biomasa), pri čemu se proizvedena energija mora koristiti u svrhu primarne poljoprivredne proizvodnje iz Priloga I. Ugovoru </a:t>
            </a:r>
          </a:p>
          <a:p>
            <a:endParaRPr lang="hr-HR" sz="2400" dirty="0"/>
          </a:p>
          <a:p>
            <a:endParaRPr lang="hr-HR" dirty="0"/>
          </a:p>
        </p:txBody>
      </p:sp>
      <p:pic>
        <p:nvPicPr>
          <p:cNvPr id="3" name="Slika 2">
            <a:extLst>
              <a:ext uri="{FF2B5EF4-FFF2-40B4-BE49-F238E27FC236}">
                <a16:creationId xmlns:a16="http://schemas.microsoft.com/office/drawing/2014/main" id="{A0F45FB8-C447-4EF9-8C85-45FB47CBFA32}"/>
              </a:ext>
            </a:extLst>
          </p:cNvPr>
          <p:cNvPicPr>
            <a:picLocks noChangeAspect="1"/>
          </p:cNvPicPr>
          <p:nvPr/>
        </p:nvPicPr>
        <p:blipFill>
          <a:blip r:embed="rId2"/>
          <a:stretch>
            <a:fillRect/>
          </a:stretch>
        </p:blipFill>
        <p:spPr>
          <a:xfrm>
            <a:off x="3176848" y="5666762"/>
            <a:ext cx="4663844" cy="768163"/>
          </a:xfrm>
          <a:prstGeom prst="rect">
            <a:avLst/>
          </a:prstGeom>
        </p:spPr>
      </p:pic>
    </p:spTree>
    <p:extLst>
      <p:ext uri="{BB962C8B-B14F-4D97-AF65-F5344CB8AC3E}">
        <p14:creationId xmlns:p14="http://schemas.microsoft.com/office/powerpoint/2010/main" val="8066166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niOkvir 4">
            <a:extLst>
              <a:ext uri="{FF2B5EF4-FFF2-40B4-BE49-F238E27FC236}">
                <a16:creationId xmlns:a16="http://schemas.microsoft.com/office/drawing/2014/main" id="{834335FA-8525-4092-A25C-7CB2C436A8E9}"/>
              </a:ext>
            </a:extLst>
          </p:cNvPr>
          <p:cNvSpPr txBox="1"/>
          <p:nvPr/>
        </p:nvSpPr>
        <p:spPr>
          <a:xfrm>
            <a:off x="1015069" y="570451"/>
            <a:ext cx="10065438" cy="3970318"/>
          </a:xfrm>
          <a:prstGeom prst="rect">
            <a:avLst/>
          </a:prstGeom>
          <a:noFill/>
        </p:spPr>
        <p:txBody>
          <a:bodyPr wrap="square">
            <a:spAutoFit/>
          </a:bodyPr>
          <a:lstStyle/>
          <a:p>
            <a:pPr algn="just"/>
            <a:r>
              <a:rPr lang="hr-HR" sz="2800" dirty="0"/>
              <a:t>Korisnik u poslovnom planu mora definirati početno stanje gospodarstva, pojedinosti djelovanja (opis aktivnosti) kojima će ostvariti cilj povećanja proizvodnog kapaciteta iskazanog kroz povećanje ukupnog standardnog ekonomskog rezultata za najmanje:</a:t>
            </a:r>
          </a:p>
          <a:p>
            <a:pPr algn="just"/>
            <a:r>
              <a:rPr lang="hr-HR" sz="2800" dirty="0"/>
              <a:t>- 4.000 EUR-a u sektoru stočarstva uključujući peradarstvo</a:t>
            </a:r>
          </a:p>
          <a:p>
            <a:pPr algn="just"/>
            <a:r>
              <a:rPr lang="hr-HR" sz="2800" dirty="0"/>
              <a:t>- 2.000 EUR-a u sektoru voća i/ili povrća i ostalih sektora</a:t>
            </a:r>
          </a:p>
          <a:p>
            <a:pPr algn="just"/>
            <a:r>
              <a:rPr lang="hr-HR" sz="2800" dirty="0"/>
              <a:t>u odnosu na veličinu SO iz dostavljene potvrde u zahtjevu za potporu</a:t>
            </a:r>
          </a:p>
        </p:txBody>
      </p:sp>
      <p:pic>
        <p:nvPicPr>
          <p:cNvPr id="2" name="Slika 1">
            <a:extLst>
              <a:ext uri="{FF2B5EF4-FFF2-40B4-BE49-F238E27FC236}">
                <a16:creationId xmlns:a16="http://schemas.microsoft.com/office/drawing/2014/main" id="{1699C8AE-5ABF-4E32-AB26-CDFBD51628A4}"/>
              </a:ext>
            </a:extLst>
          </p:cNvPr>
          <p:cNvPicPr>
            <a:picLocks noChangeAspect="1"/>
          </p:cNvPicPr>
          <p:nvPr/>
        </p:nvPicPr>
        <p:blipFill>
          <a:blip r:embed="rId2"/>
          <a:stretch>
            <a:fillRect/>
          </a:stretch>
        </p:blipFill>
        <p:spPr>
          <a:xfrm>
            <a:off x="3218793" y="5628727"/>
            <a:ext cx="4663844" cy="768163"/>
          </a:xfrm>
          <a:prstGeom prst="rect">
            <a:avLst/>
          </a:prstGeom>
        </p:spPr>
      </p:pic>
    </p:spTree>
    <p:extLst>
      <p:ext uri="{BB962C8B-B14F-4D97-AF65-F5344CB8AC3E}">
        <p14:creationId xmlns:p14="http://schemas.microsoft.com/office/powerpoint/2010/main" val="30826869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B712F62C-ABF8-4682-B732-9692DACE7D6F}"/>
              </a:ext>
            </a:extLst>
          </p:cNvPr>
          <p:cNvSpPr>
            <a:spLocks noGrp="1"/>
          </p:cNvSpPr>
          <p:nvPr>
            <p:ph type="title"/>
          </p:nvPr>
        </p:nvSpPr>
        <p:spPr>
          <a:xfrm>
            <a:off x="685801" y="335561"/>
            <a:ext cx="10396882" cy="545284"/>
          </a:xfrm>
        </p:spPr>
        <p:txBody>
          <a:bodyPr>
            <a:normAutofit/>
          </a:bodyPr>
          <a:lstStyle/>
          <a:p>
            <a:r>
              <a:rPr lang="hr-HR" sz="2400" b="1" dirty="0"/>
              <a:t>KRITERIJI ZA RANGIRANJE (BODOVANJE)</a:t>
            </a:r>
          </a:p>
        </p:txBody>
      </p:sp>
      <p:sp>
        <p:nvSpPr>
          <p:cNvPr id="5" name="TekstniOkvir 4">
            <a:extLst>
              <a:ext uri="{FF2B5EF4-FFF2-40B4-BE49-F238E27FC236}">
                <a16:creationId xmlns:a16="http://schemas.microsoft.com/office/drawing/2014/main" id="{B6FB2D3F-1099-475C-9C1E-5E3CB6B92093}"/>
              </a:ext>
            </a:extLst>
          </p:cNvPr>
          <p:cNvSpPr txBox="1"/>
          <p:nvPr/>
        </p:nvSpPr>
        <p:spPr>
          <a:xfrm>
            <a:off x="813732" y="989901"/>
            <a:ext cx="8179266" cy="5570756"/>
          </a:xfrm>
          <a:prstGeom prst="rect">
            <a:avLst/>
          </a:prstGeom>
          <a:noFill/>
        </p:spPr>
        <p:txBody>
          <a:bodyPr wrap="square">
            <a:spAutoFit/>
          </a:bodyPr>
          <a:lstStyle/>
          <a:p>
            <a:pPr algn="l"/>
            <a:endParaRPr lang="hr-HR" sz="2000" b="0" i="0" u="none" strike="noStrike" baseline="0" dirty="0">
              <a:solidFill>
                <a:srgbClr val="000000"/>
              </a:solidFill>
              <a:latin typeface="Times New Roman" panose="02020603050405020304" pitchFamily="18" charset="0"/>
            </a:endParaRPr>
          </a:p>
          <a:p>
            <a:r>
              <a:rPr lang="sv-SE" sz="2000" b="0" i="0" u="none" strike="noStrike" baseline="0" dirty="0">
                <a:solidFill>
                  <a:srgbClr val="000000"/>
                </a:solidFill>
              </a:rPr>
              <a:t> </a:t>
            </a:r>
            <a:r>
              <a:rPr lang="sv-SE" sz="2400" b="1" i="0" u="none" strike="noStrike" baseline="0" dirty="0">
                <a:solidFill>
                  <a:srgbClr val="000000"/>
                </a:solidFill>
              </a:rPr>
              <a:t>1. </a:t>
            </a:r>
            <a:r>
              <a:rPr lang="sv-SE" sz="2400" b="0" i="0" u="none" strike="noStrike" baseline="0" dirty="0">
                <a:solidFill>
                  <a:srgbClr val="000000"/>
                </a:solidFill>
              </a:rPr>
              <a:t>	</a:t>
            </a:r>
            <a:r>
              <a:rPr lang="sv-SE" sz="2400" b="1" i="0" u="none" strike="noStrike" baseline="0" dirty="0">
                <a:solidFill>
                  <a:srgbClr val="000000"/>
                </a:solidFill>
              </a:rPr>
              <a:t>Ekonomska veličina poljoprivrednog gospodarstva </a:t>
            </a:r>
            <a:endParaRPr lang="sv-SE" sz="2400" b="0" i="0" u="none" strike="noStrike" baseline="0" dirty="0">
              <a:solidFill>
                <a:srgbClr val="000000"/>
              </a:solidFill>
            </a:endParaRPr>
          </a:p>
          <a:p>
            <a:r>
              <a:rPr lang="hr-HR" sz="2400" b="1" i="0" u="none" strike="noStrike" baseline="0" dirty="0">
                <a:solidFill>
                  <a:srgbClr val="000000"/>
                </a:solidFill>
              </a:rPr>
              <a:t>(EUR-a SO) </a:t>
            </a:r>
            <a:r>
              <a:rPr lang="hr-HR" sz="2400" b="0" i="0" u="none" strike="noStrike" baseline="0" dirty="0">
                <a:solidFill>
                  <a:srgbClr val="000000"/>
                </a:solidFill>
              </a:rPr>
              <a:t>	</a:t>
            </a:r>
          </a:p>
          <a:p>
            <a:r>
              <a:rPr lang="hr-HR" sz="2400" b="0" i="0" u="none" strike="noStrike" baseline="0" dirty="0">
                <a:solidFill>
                  <a:srgbClr val="000000"/>
                </a:solidFill>
              </a:rPr>
              <a:t>1.1 	6.000 – 7.999  	15 bodova 	</a:t>
            </a:r>
          </a:p>
          <a:p>
            <a:r>
              <a:rPr lang="hr-HR" sz="2400" b="0" i="0" u="none" strike="noStrike" baseline="0" dirty="0">
                <a:solidFill>
                  <a:srgbClr val="000000"/>
                </a:solidFill>
              </a:rPr>
              <a:t>1.2 	</a:t>
            </a:r>
            <a:r>
              <a:rPr lang="hr-HR" sz="2400" dirty="0">
                <a:solidFill>
                  <a:srgbClr val="000000"/>
                </a:solidFill>
              </a:rPr>
              <a:t>4</a:t>
            </a:r>
            <a:r>
              <a:rPr lang="hr-HR" sz="2400" b="0" i="0" u="none" strike="noStrike" baseline="0" dirty="0">
                <a:solidFill>
                  <a:srgbClr val="000000"/>
                </a:solidFill>
              </a:rPr>
              <a:t>.000 - </a:t>
            </a:r>
            <a:r>
              <a:rPr lang="hr-HR" sz="2400" dirty="0">
                <a:solidFill>
                  <a:srgbClr val="000000"/>
                </a:solidFill>
              </a:rPr>
              <a:t>5</a:t>
            </a:r>
            <a:r>
              <a:rPr lang="hr-HR" sz="2400" b="0" i="0" u="none" strike="noStrike" baseline="0" dirty="0">
                <a:solidFill>
                  <a:srgbClr val="000000"/>
                </a:solidFill>
              </a:rPr>
              <a:t>.999 	      13 	bodova</a:t>
            </a:r>
          </a:p>
          <a:p>
            <a:r>
              <a:rPr lang="hr-HR" sz="2400" b="0" i="0" u="none" strike="noStrike" baseline="0" dirty="0">
                <a:solidFill>
                  <a:srgbClr val="000000"/>
                </a:solidFill>
              </a:rPr>
              <a:t>1.3 	2.000 - </a:t>
            </a:r>
            <a:r>
              <a:rPr lang="hr-HR" sz="2400" dirty="0">
                <a:solidFill>
                  <a:srgbClr val="000000"/>
                </a:solidFill>
              </a:rPr>
              <a:t>3</a:t>
            </a:r>
            <a:r>
              <a:rPr lang="hr-HR" sz="2400" b="0" i="0" u="none" strike="noStrike" baseline="0" dirty="0">
                <a:solidFill>
                  <a:srgbClr val="000000"/>
                </a:solidFill>
              </a:rPr>
              <a:t>.999   	11 	bodova</a:t>
            </a:r>
          </a:p>
          <a:p>
            <a:r>
              <a:rPr lang="hr-HR" sz="2400" b="0" i="0" u="none" strike="noStrike" baseline="0" dirty="0">
                <a:solidFill>
                  <a:srgbClr val="000000"/>
                </a:solidFill>
              </a:rPr>
              <a:t>2. </a:t>
            </a:r>
            <a:r>
              <a:rPr lang="hr-HR" sz="2400" b="1" i="0" u="none" strike="noStrike" baseline="0" dirty="0">
                <a:solidFill>
                  <a:srgbClr val="000000"/>
                </a:solidFill>
              </a:rPr>
              <a:t>Aktivnosti iz poslovnog plana se odnose na prioritetne sektore</a:t>
            </a:r>
          </a:p>
          <a:p>
            <a:r>
              <a:rPr lang="hr-HR" sz="2400" dirty="0">
                <a:solidFill>
                  <a:srgbClr val="000000"/>
                </a:solidFill>
              </a:rPr>
              <a:t>2.</a:t>
            </a:r>
            <a:r>
              <a:rPr lang="hr-HR" sz="2400" b="0" i="0" u="none" strike="noStrike" baseline="0" dirty="0">
                <a:solidFill>
                  <a:srgbClr val="000000"/>
                </a:solidFill>
              </a:rPr>
              <a:t>1 sektor stočarstva uključujući peradarstvo    25 bodova</a:t>
            </a:r>
          </a:p>
          <a:p>
            <a:r>
              <a:rPr lang="hr-HR" sz="2400" b="0" i="0" u="none" strike="noStrike" baseline="0" dirty="0">
                <a:solidFill>
                  <a:srgbClr val="000000"/>
                </a:solidFill>
              </a:rPr>
              <a:t>2.2 sektor voća i/ili povrća                                        20 bodova</a:t>
            </a:r>
          </a:p>
          <a:p>
            <a:r>
              <a:rPr lang="hr-HR" sz="2400" b="0" i="0" u="none" strike="noStrike" baseline="0" dirty="0">
                <a:solidFill>
                  <a:srgbClr val="000000"/>
                </a:solidFill>
              </a:rPr>
              <a:t>2.3 ostali sektori                                                            10 bodova</a:t>
            </a:r>
          </a:p>
          <a:p>
            <a:endParaRPr lang="hr-HR" sz="2400" b="0" i="0" u="none" strike="noStrike" baseline="0" dirty="0">
              <a:solidFill>
                <a:srgbClr val="000000"/>
              </a:solidFill>
              <a:latin typeface="Times New Roman" panose="02020603050405020304" pitchFamily="18" charset="0"/>
            </a:endParaRPr>
          </a:p>
          <a:p>
            <a:r>
              <a:rPr lang="hr-HR" sz="2400" b="0" i="0" u="none" strike="noStrike" baseline="0" dirty="0">
                <a:solidFill>
                  <a:srgbClr val="000000"/>
                </a:solidFill>
                <a:latin typeface="Times New Roman" panose="02020603050405020304" pitchFamily="18" charset="0"/>
              </a:rPr>
              <a:t>	</a:t>
            </a:r>
          </a:p>
          <a:p>
            <a:endParaRPr lang="hr-HR" sz="2400" b="0" i="0" u="none" strike="noStrike" baseline="0" dirty="0">
              <a:solidFill>
                <a:srgbClr val="000000"/>
              </a:solidFill>
              <a:latin typeface="Times New Roman" panose="02020603050405020304" pitchFamily="18" charset="0"/>
            </a:endParaRPr>
          </a:p>
          <a:p>
            <a:r>
              <a:rPr lang="hr-HR" sz="2400" b="0" i="0" u="none" strike="noStrike" baseline="0" dirty="0">
                <a:solidFill>
                  <a:srgbClr val="000000"/>
                </a:solidFill>
                <a:latin typeface="Times New Roman" panose="02020603050405020304" pitchFamily="18" charset="0"/>
              </a:rPr>
              <a:t>	</a:t>
            </a:r>
          </a:p>
        </p:txBody>
      </p:sp>
      <p:pic>
        <p:nvPicPr>
          <p:cNvPr id="3" name="Slika 2">
            <a:extLst>
              <a:ext uri="{FF2B5EF4-FFF2-40B4-BE49-F238E27FC236}">
                <a16:creationId xmlns:a16="http://schemas.microsoft.com/office/drawing/2014/main" id="{78C8AE8B-19CD-43A4-AD34-3BEA358CC58A}"/>
              </a:ext>
            </a:extLst>
          </p:cNvPr>
          <p:cNvPicPr>
            <a:picLocks noChangeAspect="1"/>
          </p:cNvPicPr>
          <p:nvPr/>
        </p:nvPicPr>
        <p:blipFill>
          <a:blip r:embed="rId2"/>
          <a:stretch>
            <a:fillRect/>
          </a:stretch>
        </p:blipFill>
        <p:spPr>
          <a:xfrm>
            <a:off x="3009069" y="5620339"/>
            <a:ext cx="4663844" cy="768163"/>
          </a:xfrm>
          <a:prstGeom prst="rect">
            <a:avLst/>
          </a:prstGeom>
        </p:spPr>
      </p:pic>
    </p:spTree>
    <p:extLst>
      <p:ext uri="{BB962C8B-B14F-4D97-AF65-F5344CB8AC3E}">
        <p14:creationId xmlns:p14="http://schemas.microsoft.com/office/powerpoint/2010/main" val="8043535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niOkvir 4">
            <a:extLst>
              <a:ext uri="{FF2B5EF4-FFF2-40B4-BE49-F238E27FC236}">
                <a16:creationId xmlns:a16="http://schemas.microsoft.com/office/drawing/2014/main" id="{FF3A7CB5-A929-4981-BE56-8813A2F9B451}"/>
              </a:ext>
            </a:extLst>
          </p:cNvPr>
          <p:cNvSpPr txBox="1"/>
          <p:nvPr/>
        </p:nvSpPr>
        <p:spPr>
          <a:xfrm>
            <a:off x="1048624" y="704674"/>
            <a:ext cx="8959442" cy="4893647"/>
          </a:xfrm>
          <a:prstGeom prst="rect">
            <a:avLst/>
          </a:prstGeom>
          <a:noFill/>
        </p:spPr>
        <p:txBody>
          <a:bodyPr wrap="square">
            <a:spAutoFit/>
          </a:bodyPr>
          <a:lstStyle/>
          <a:p>
            <a:r>
              <a:rPr lang="hr-HR" sz="2400" b="1" dirty="0"/>
              <a:t>3. Osiguranik po osnovi poljoprivrede  </a:t>
            </a:r>
          </a:p>
          <a:p>
            <a:r>
              <a:rPr lang="hr-HR" sz="2400" dirty="0"/>
              <a:t>3.1 korisnik plaća doprinose po osnovi poljoprivrede 5 bodova</a:t>
            </a:r>
          </a:p>
          <a:p>
            <a:endParaRPr lang="hr-HR" sz="2400" dirty="0"/>
          </a:p>
          <a:p>
            <a:r>
              <a:rPr lang="hr-HR" sz="2400" b="1" dirty="0"/>
              <a:t>4. Indeks razvijenosti jedinice lokalne samouprave u kojoj je sjedište poljoprivrednog gospodarstva</a:t>
            </a:r>
          </a:p>
          <a:p>
            <a:r>
              <a:rPr lang="hr-HR" sz="2400" dirty="0"/>
              <a:t>4.1 sjedište poljoprivrednog gospodarstva je na području JLS-a koje pripada skupini od I. do IV.                10 bodova</a:t>
            </a:r>
          </a:p>
          <a:p>
            <a:r>
              <a:rPr lang="hr-HR" sz="2400" dirty="0"/>
              <a:t>4.2 sjedište poljoprivrednog gospodarstva je na području JLS-a na brdsko-planinskim područjima sukladno Zakonu o brdsko-planinskim područjima i otoci koji su u sastavu JLS koje se nalaze u V. do VIII. skupini                                      8 bodova</a:t>
            </a:r>
          </a:p>
          <a:p>
            <a:r>
              <a:rPr lang="hr-HR" sz="2400" dirty="0"/>
              <a:t>4.3 sjedište poljoprivrednog gospodarstva je na području JLS-a koje pripada skupini od V. do VIII.                6 bodova</a:t>
            </a:r>
          </a:p>
        </p:txBody>
      </p:sp>
      <p:pic>
        <p:nvPicPr>
          <p:cNvPr id="2" name="Slika 1">
            <a:extLst>
              <a:ext uri="{FF2B5EF4-FFF2-40B4-BE49-F238E27FC236}">
                <a16:creationId xmlns:a16="http://schemas.microsoft.com/office/drawing/2014/main" id="{1FD1B08A-8287-4BD5-8FC7-4B3DB7CD2024}"/>
              </a:ext>
            </a:extLst>
          </p:cNvPr>
          <p:cNvPicPr>
            <a:picLocks noChangeAspect="1"/>
          </p:cNvPicPr>
          <p:nvPr/>
        </p:nvPicPr>
        <p:blipFill>
          <a:blip r:embed="rId2"/>
          <a:stretch>
            <a:fillRect/>
          </a:stretch>
        </p:blipFill>
        <p:spPr>
          <a:xfrm>
            <a:off x="3260738" y="5598321"/>
            <a:ext cx="4663844" cy="768163"/>
          </a:xfrm>
          <a:prstGeom prst="rect">
            <a:avLst/>
          </a:prstGeom>
        </p:spPr>
      </p:pic>
    </p:spTree>
    <p:extLst>
      <p:ext uri="{BB962C8B-B14F-4D97-AF65-F5344CB8AC3E}">
        <p14:creationId xmlns:p14="http://schemas.microsoft.com/office/powerpoint/2010/main" val="14705007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niOkvir 4">
            <a:extLst>
              <a:ext uri="{FF2B5EF4-FFF2-40B4-BE49-F238E27FC236}">
                <a16:creationId xmlns:a16="http://schemas.microsoft.com/office/drawing/2014/main" id="{10547610-1487-4FE7-9EA2-F9A4B5654DD6}"/>
              </a:ext>
            </a:extLst>
          </p:cNvPr>
          <p:cNvSpPr txBox="1"/>
          <p:nvPr/>
        </p:nvSpPr>
        <p:spPr>
          <a:xfrm>
            <a:off x="1037726" y="650343"/>
            <a:ext cx="9202723" cy="4154984"/>
          </a:xfrm>
          <a:prstGeom prst="rect">
            <a:avLst/>
          </a:prstGeom>
          <a:noFill/>
        </p:spPr>
        <p:txBody>
          <a:bodyPr wrap="square">
            <a:spAutoFit/>
          </a:bodyPr>
          <a:lstStyle/>
          <a:p>
            <a:r>
              <a:rPr lang="hr-HR" sz="2400" b="1" dirty="0"/>
              <a:t>5. Pozitivan utjecaj na okoliš</a:t>
            </a:r>
            <a:r>
              <a:rPr lang="hr-HR" sz="2400" dirty="0"/>
              <a:t>  </a:t>
            </a:r>
          </a:p>
          <a:p>
            <a:r>
              <a:rPr lang="hr-HR" sz="2400" dirty="0"/>
              <a:t>5.1 aktivnosti iz poslovnog plana se odnose na ekološku proizvodnju, uključujući </a:t>
            </a:r>
            <a:r>
              <a:rPr lang="hr-HR" sz="2400" dirty="0" err="1"/>
              <a:t>nadstandarde</a:t>
            </a:r>
            <a:r>
              <a:rPr lang="hr-HR" sz="2400" dirty="0"/>
              <a:t> ekološke proizvodnje                       5 bodova</a:t>
            </a:r>
          </a:p>
          <a:p>
            <a:endParaRPr lang="hr-HR" sz="2400" dirty="0"/>
          </a:p>
          <a:p>
            <a:r>
              <a:rPr lang="hr-HR" sz="2400" b="1" dirty="0"/>
              <a:t>6. Sustavi kvalitete poljoprivrednih i prehrambenih proizvoda                                                                                                               </a:t>
            </a:r>
          </a:p>
          <a:p>
            <a:r>
              <a:rPr lang="hr-HR" sz="2400" dirty="0"/>
              <a:t>6.1 aktivnosti iz poslovnog plana se odnose na sustave kvalitete poljoprivrednih i prehrambenih proizvoda                                5 bodova</a:t>
            </a:r>
          </a:p>
          <a:p>
            <a:endParaRPr lang="hr-HR" sz="2400" dirty="0"/>
          </a:p>
          <a:p>
            <a:r>
              <a:rPr lang="hr-HR" sz="2400" b="1" dirty="0"/>
              <a:t>NAJVEĆI BROJ BODOVA 65 </a:t>
            </a:r>
          </a:p>
          <a:p>
            <a:endParaRPr lang="hr-HR" sz="2400" b="1" dirty="0"/>
          </a:p>
          <a:p>
            <a:r>
              <a:rPr lang="hr-HR" sz="2400" b="1" dirty="0"/>
              <a:t>PRAG PROLAZNOSTI 27                     </a:t>
            </a:r>
          </a:p>
        </p:txBody>
      </p:sp>
      <p:pic>
        <p:nvPicPr>
          <p:cNvPr id="2" name="Slika 1">
            <a:extLst>
              <a:ext uri="{FF2B5EF4-FFF2-40B4-BE49-F238E27FC236}">
                <a16:creationId xmlns:a16="http://schemas.microsoft.com/office/drawing/2014/main" id="{A2D75DF0-D300-46D4-987D-5BDA1B88C673}"/>
              </a:ext>
            </a:extLst>
          </p:cNvPr>
          <p:cNvPicPr>
            <a:picLocks noChangeAspect="1"/>
          </p:cNvPicPr>
          <p:nvPr/>
        </p:nvPicPr>
        <p:blipFill>
          <a:blip r:embed="rId2"/>
          <a:stretch>
            <a:fillRect/>
          </a:stretch>
        </p:blipFill>
        <p:spPr>
          <a:xfrm>
            <a:off x="3482066" y="5625748"/>
            <a:ext cx="4663844" cy="768163"/>
          </a:xfrm>
          <a:prstGeom prst="rect">
            <a:avLst/>
          </a:prstGeom>
        </p:spPr>
      </p:pic>
    </p:spTree>
    <p:extLst>
      <p:ext uri="{BB962C8B-B14F-4D97-AF65-F5344CB8AC3E}">
        <p14:creationId xmlns:p14="http://schemas.microsoft.com/office/powerpoint/2010/main" val="30262459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niOkvir 4">
            <a:extLst>
              <a:ext uri="{FF2B5EF4-FFF2-40B4-BE49-F238E27FC236}">
                <a16:creationId xmlns:a16="http://schemas.microsoft.com/office/drawing/2014/main" id="{CDD4FA83-8079-4365-B677-FBD0E57BE7DB}"/>
              </a:ext>
            </a:extLst>
          </p:cNvPr>
          <p:cNvSpPr txBox="1"/>
          <p:nvPr/>
        </p:nvSpPr>
        <p:spPr>
          <a:xfrm>
            <a:off x="763399" y="459664"/>
            <a:ext cx="9890620" cy="5016758"/>
          </a:xfrm>
          <a:prstGeom prst="rect">
            <a:avLst/>
          </a:prstGeom>
          <a:noFill/>
        </p:spPr>
        <p:txBody>
          <a:bodyPr wrap="square">
            <a:spAutoFit/>
          </a:bodyPr>
          <a:lstStyle/>
          <a:p>
            <a:r>
              <a:rPr lang="hr-HR" sz="2000" b="1" dirty="0"/>
              <a:t>Kriterij odabira br. 5. „Pozitivan utjecaj na okoliš“</a:t>
            </a:r>
          </a:p>
          <a:p>
            <a:pPr algn="just"/>
            <a:r>
              <a:rPr lang="hr-HR" sz="2000" dirty="0"/>
              <a:t>Da bi korisnik ostvario bodove po ovom kriteriju, u trenutku podnošenja zahtjeva za potporu u poslovnom planu mora planirati minimalno jednu aktivnost koja će biti predmet ekološke proizvodnje.</a:t>
            </a:r>
          </a:p>
          <a:p>
            <a:pPr algn="just"/>
            <a:r>
              <a:rPr lang="hr-HR" sz="2000" dirty="0"/>
              <a:t>Kod podnošenja konačnog zahtjeva za isplatu, u slučaju podizanja nasada, taj nasad mora biti upisan u Upisnik subjekata u ekološkoj proizvodnji.</a:t>
            </a:r>
          </a:p>
          <a:p>
            <a:pPr algn="just"/>
            <a:r>
              <a:rPr lang="hr-HR" sz="2000" dirty="0"/>
              <a:t>U slučaju da se ekološka aktivnost iz poslovnog plana odnosi na sektor stočarstva te životinje moraju imati certifikat izdan od strane nadležnog tijela do trenutka podnošenja konačnog zahtjeva za isplatu.</a:t>
            </a:r>
          </a:p>
          <a:p>
            <a:pPr algn="just"/>
            <a:endParaRPr lang="hr-HR" sz="2000" dirty="0"/>
          </a:p>
          <a:p>
            <a:pPr algn="just"/>
            <a:r>
              <a:rPr lang="hr-HR" sz="2000" b="1" dirty="0"/>
              <a:t>Kriterij odabira br. 6. „Sustavi kvalitete poljoprivrednih i prehrambenih proizvoda“</a:t>
            </a:r>
          </a:p>
          <a:p>
            <a:pPr algn="just"/>
            <a:r>
              <a:rPr lang="hr-HR" sz="2000" dirty="0"/>
              <a:t>Ako je korisnik ostvario bodove po ovom kriteriju, u trenutku podnošenja konačnog zahtjeva za isplatu mora biti proizvođač ili subjekt u lancu proizvodnje proizvoda čiji je naziv zaštićen i registriran na razini Europske unije kao ZOI (zaštićena oznaka izvornosti), ZOZP (zaštićena oznaka zemljopisnog podrijetla) ili na nacionalnoj razini kao „Dokazana kvaliteta“.</a:t>
            </a:r>
          </a:p>
        </p:txBody>
      </p:sp>
      <p:pic>
        <p:nvPicPr>
          <p:cNvPr id="2" name="Slika 1">
            <a:extLst>
              <a:ext uri="{FF2B5EF4-FFF2-40B4-BE49-F238E27FC236}">
                <a16:creationId xmlns:a16="http://schemas.microsoft.com/office/drawing/2014/main" id="{A76AD43F-197A-4E35-8865-FD0C1E061FE8}"/>
              </a:ext>
            </a:extLst>
          </p:cNvPr>
          <p:cNvPicPr>
            <a:picLocks noChangeAspect="1"/>
          </p:cNvPicPr>
          <p:nvPr/>
        </p:nvPicPr>
        <p:blipFill>
          <a:blip r:embed="rId2"/>
          <a:stretch>
            <a:fillRect/>
          </a:stretch>
        </p:blipFill>
        <p:spPr>
          <a:xfrm>
            <a:off x="3376787" y="5630173"/>
            <a:ext cx="4663844" cy="768163"/>
          </a:xfrm>
          <a:prstGeom prst="rect">
            <a:avLst/>
          </a:prstGeom>
        </p:spPr>
      </p:pic>
    </p:spTree>
    <p:extLst>
      <p:ext uri="{BB962C8B-B14F-4D97-AF65-F5344CB8AC3E}">
        <p14:creationId xmlns:p14="http://schemas.microsoft.com/office/powerpoint/2010/main" val="12952779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258349" y="285226"/>
            <a:ext cx="9824334" cy="637563"/>
          </a:xfrm>
        </p:spPr>
        <p:txBody>
          <a:bodyPr>
            <a:normAutofit/>
          </a:bodyPr>
          <a:lstStyle/>
          <a:p>
            <a:r>
              <a:rPr lang="hr-HR" sz="2400" b="1" dirty="0"/>
              <a:t>Prihvatljivi korisnici  6.1.1.</a:t>
            </a:r>
          </a:p>
        </p:txBody>
      </p:sp>
      <p:sp>
        <p:nvSpPr>
          <p:cNvPr id="3" name="Rezervirano mjesto sadržaja 2"/>
          <p:cNvSpPr>
            <a:spLocks noGrp="1"/>
          </p:cNvSpPr>
          <p:nvPr>
            <p:ph sz="quarter" idx="13"/>
          </p:nvPr>
        </p:nvSpPr>
        <p:spPr>
          <a:xfrm>
            <a:off x="685800" y="1166070"/>
            <a:ext cx="10394707" cy="5125672"/>
          </a:xfrm>
        </p:spPr>
        <p:txBody>
          <a:bodyPr>
            <a:normAutofit fontScale="70000" lnSpcReduction="20000"/>
          </a:bodyPr>
          <a:lstStyle/>
          <a:p>
            <a:pPr marL="0" indent="0">
              <a:buNone/>
            </a:pPr>
            <a:endParaRPr lang="hr-HR" b="1" cap="none" dirty="0">
              <a:latin typeface="Adobe Caslon Pro" panose="0205050205050A020403" pitchFamily="18" charset="-18"/>
            </a:endParaRPr>
          </a:p>
          <a:p>
            <a:endParaRPr lang="hr-HR" dirty="0"/>
          </a:p>
          <a:p>
            <a:r>
              <a:rPr lang="hr-HR" sz="3800" cap="none" dirty="0">
                <a:latin typeface="+mn-lt"/>
              </a:rPr>
              <a:t>Korisnici su mladi poljoprivrednici stariji od 18 i mlađi od 40 godina (dan prije navršavanja 41 godine starosti) na dan podnošenja zahtjeva za potporu</a:t>
            </a:r>
          </a:p>
          <a:p>
            <a:r>
              <a:rPr lang="hr-HR" sz="3800" dirty="0">
                <a:latin typeface="+mn-lt"/>
              </a:rPr>
              <a:t>E</a:t>
            </a:r>
            <a:r>
              <a:rPr lang="hr-HR" sz="3800" cap="none" dirty="0">
                <a:latin typeface="+mn-lt"/>
              </a:rPr>
              <a:t>konomska veličina (SO) poljoprivrednog gospodarstva od 8.000 EUR do 49.999 EUR </a:t>
            </a:r>
          </a:p>
          <a:p>
            <a:r>
              <a:rPr lang="hr-HR" sz="3800" cap="none" dirty="0">
                <a:latin typeface="+mn-lt"/>
              </a:rPr>
              <a:t>Ako još nije nositelj - zahtjev za potporu podnosi mladi poljoprivrednik</a:t>
            </a:r>
          </a:p>
          <a:p>
            <a:r>
              <a:rPr lang="hr-HR" sz="3800" cap="none" dirty="0">
                <a:latin typeface="+mn-lt"/>
              </a:rPr>
              <a:t>Ako je već  postavljen kao nositelj, zahtjev za potporu podnosi obiteljsko poljoprivredno gospodarstvo, odnosno obrt </a:t>
            </a:r>
          </a:p>
          <a:p>
            <a:pPr marL="0" indent="0">
              <a:buNone/>
            </a:pPr>
            <a:endParaRPr lang="hr-HR" sz="3300" cap="none" dirty="0">
              <a:latin typeface="Adobe Caslon Pro" panose="0205050205050A020403" pitchFamily="18" charset="-18"/>
            </a:endParaRPr>
          </a:p>
          <a:p>
            <a:endParaRPr lang="hr-HR" cap="none" dirty="0">
              <a:latin typeface="Adobe Caslon Pro" panose="0205050205050A020403" pitchFamily="18" charset="-18"/>
            </a:endParaRPr>
          </a:p>
          <a:p>
            <a:endParaRPr lang="hr-HR" cap="none" dirty="0">
              <a:latin typeface="Adobe Caslon Pro" panose="0205050205050A020403" pitchFamily="18" charset="-18"/>
            </a:endParaRPr>
          </a:p>
        </p:txBody>
      </p:sp>
      <p:pic>
        <p:nvPicPr>
          <p:cNvPr id="4" name="Slika 3">
            <a:extLst>
              <a:ext uri="{FF2B5EF4-FFF2-40B4-BE49-F238E27FC236}">
                <a16:creationId xmlns:a16="http://schemas.microsoft.com/office/drawing/2014/main" id="{CFBF601A-F4F2-4DB5-9024-3E5EA4B73188}"/>
              </a:ext>
            </a:extLst>
          </p:cNvPr>
          <p:cNvPicPr>
            <a:picLocks noChangeAspect="1"/>
          </p:cNvPicPr>
          <p:nvPr/>
        </p:nvPicPr>
        <p:blipFill>
          <a:blip r:embed="rId2"/>
          <a:stretch>
            <a:fillRect/>
          </a:stretch>
        </p:blipFill>
        <p:spPr>
          <a:xfrm>
            <a:off x="3353017" y="5628728"/>
            <a:ext cx="4663844" cy="768163"/>
          </a:xfrm>
          <a:prstGeom prst="rect">
            <a:avLst/>
          </a:prstGeom>
        </p:spPr>
      </p:pic>
    </p:spTree>
    <p:extLst>
      <p:ext uri="{BB962C8B-B14F-4D97-AF65-F5344CB8AC3E}">
        <p14:creationId xmlns:p14="http://schemas.microsoft.com/office/powerpoint/2010/main" val="6872402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a:extLst>
              <a:ext uri="{FF2B5EF4-FFF2-40B4-BE49-F238E27FC236}">
                <a16:creationId xmlns:a16="http://schemas.microsoft.com/office/drawing/2014/main" id="{EF7697E2-FEBC-40BC-BEF1-6450C94234BF}"/>
              </a:ext>
            </a:extLst>
          </p:cNvPr>
          <p:cNvSpPr>
            <a:spLocks noGrp="1"/>
          </p:cNvSpPr>
          <p:nvPr>
            <p:ph sz="quarter" idx="13"/>
          </p:nvPr>
        </p:nvSpPr>
        <p:spPr>
          <a:xfrm>
            <a:off x="442520" y="243282"/>
            <a:ext cx="10354112" cy="4334350"/>
          </a:xfrm>
        </p:spPr>
        <p:txBody>
          <a:bodyPr>
            <a:noAutofit/>
          </a:bodyPr>
          <a:lstStyle/>
          <a:p>
            <a:pPr marL="0" indent="0">
              <a:buNone/>
            </a:pPr>
            <a:r>
              <a:rPr lang="hr-HR" dirty="0">
                <a:latin typeface="+mn-lt"/>
              </a:rPr>
              <a:t>POTREBNA DOKUMENTACIJA: </a:t>
            </a:r>
          </a:p>
          <a:p>
            <a:pPr marL="0" indent="0">
              <a:buNone/>
            </a:pPr>
            <a:r>
              <a:rPr lang="hr-HR" dirty="0">
                <a:latin typeface="+mn-lt"/>
              </a:rPr>
              <a:t>1. Potvrda o ekonomskoj veličini poljoprivrednog gospodarstva koja se sastoji od Kalkulatora – izračun ekonomske veličine poljoprivrednog gospodarstva, Izjave o proizvodnim resursima poljoprivrednog gospodarstva i Izračuna ekonomske veličine poljoprivrednog gospodarstva (EVPG), izdana od Ministarstva poljoprivrede - Uprave za stručnu podršku razvoju poljoprivrede i ribarstva nakon objave ovoga Natječaja te potpisana od nadležnog službenika</a:t>
            </a:r>
          </a:p>
          <a:p>
            <a:pPr marL="0" indent="0">
              <a:buNone/>
            </a:pPr>
            <a:r>
              <a:rPr lang="hr-HR" dirty="0">
                <a:latin typeface="+mn-lt"/>
              </a:rPr>
              <a:t>2. Potvrda Porezne uprave iz koje je razvidno da korisnik ima podmirene odnosno uređene financijske obveze prema državnom proračunu Republike Hrvatske, ne starija od 30 dana na dan podnošenja zahtjeva za potporu i ovjerena od strane Porezne uprave ili u obliku elektroničkog zapisa (e-Potvrda)</a:t>
            </a:r>
          </a:p>
        </p:txBody>
      </p:sp>
      <p:pic>
        <p:nvPicPr>
          <p:cNvPr id="2" name="Slika 1">
            <a:extLst>
              <a:ext uri="{FF2B5EF4-FFF2-40B4-BE49-F238E27FC236}">
                <a16:creationId xmlns:a16="http://schemas.microsoft.com/office/drawing/2014/main" id="{CE7C0153-1B33-44AA-BC1B-7F4274EBAE81}"/>
              </a:ext>
            </a:extLst>
          </p:cNvPr>
          <p:cNvPicPr>
            <a:picLocks noChangeAspect="1"/>
          </p:cNvPicPr>
          <p:nvPr/>
        </p:nvPicPr>
        <p:blipFill>
          <a:blip r:embed="rId2"/>
          <a:stretch>
            <a:fillRect/>
          </a:stretch>
        </p:blipFill>
        <p:spPr>
          <a:xfrm>
            <a:off x="3386573" y="5645506"/>
            <a:ext cx="4663844" cy="768163"/>
          </a:xfrm>
          <a:prstGeom prst="rect">
            <a:avLst/>
          </a:prstGeom>
        </p:spPr>
      </p:pic>
    </p:spTree>
    <p:extLst>
      <p:ext uri="{BB962C8B-B14F-4D97-AF65-F5344CB8AC3E}">
        <p14:creationId xmlns:p14="http://schemas.microsoft.com/office/powerpoint/2010/main" val="26880969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niOkvir 4">
            <a:extLst>
              <a:ext uri="{FF2B5EF4-FFF2-40B4-BE49-F238E27FC236}">
                <a16:creationId xmlns:a16="http://schemas.microsoft.com/office/drawing/2014/main" id="{742729E6-9DE8-4646-8480-956105824C81}"/>
              </a:ext>
            </a:extLst>
          </p:cNvPr>
          <p:cNvSpPr txBox="1"/>
          <p:nvPr/>
        </p:nvSpPr>
        <p:spPr>
          <a:xfrm>
            <a:off x="889233" y="469784"/>
            <a:ext cx="10008066" cy="4985980"/>
          </a:xfrm>
          <a:prstGeom prst="rect">
            <a:avLst/>
          </a:prstGeom>
          <a:noFill/>
        </p:spPr>
        <p:txBody>
          <a:bodyPr wrap="square">
            <a:spAutoFit/>
          </a:bodyPr>
          <a:lstStyle/>
          <a:p>
            <a:pPr algn="just"/>
            <a:r>
              <a:rPr lang="hr-HR" sz="2000" dirty="0"/>
              <a:t>3. Poslovni plan u cijelosti popunjen u skladu s pripadajućim uputama i pojašnjenjima</a:t>
            </a:r>
          </a:p>
          <a:p>
            <a:pPr algn="just"/>
            <a:endParaRPr lang="hr-HR" sz="2000" dirty="0"/>
          </a:p>
          <a:p>
            <a:pPr algn="just"/>
            <a:r>
              <a:rPr lang="hr-HR" sz="2000" dirty="0"/>
              <a:t>4. OBVEZNA FINANCIJSKA DOKUMENTACIJA za zadnju odobrenu (prethodnu) financijsku godinu:</a:t>
            </a:r>
          </a:p>
          <a:p>
            <a:pPr algn="just"/>
            <a:r>
              <a:rPr lang="hr-HR" sz="2000" dirty="0"/>
              <a:t>Obveznici </a:t>
            </a:r>
            <a:r>
              <a:rPr lang="hr-HR" sz="2000" u="sng" dirty="0"/>
              <a:t>poreza na dohodak </a:t>
            </a:r>
            <a:r>
              <a:rPr lang="hr-HR" sz="2000" dirty="0"/>
              <a:t>koji porez plaćaju temeljem podataka iz poslovnih knjiga:</a:t>
            </a:r>
          </a:p>
          <a:p>
            <a:pPr algn="just"/>
            <a:r>
              <a:rPr lang="hr-HR" sz="2000" dirty="0"/>
              <a:t>• Pregled poslovnih primitaka i izdataka (Obrazac P-PPI)</a:t>
            </a:r>
          </a:p>
          <a:p>
            <a:pPr algn="just"/>
            <a:r>
              <a:rPr lang="hr-HR" sz="2000" dirty="0"/>
              <a:t>• Popis dugotrajne imovine (Obrazac DI)</a:t>
            </a:r>
          </a:p>
          <a:p>
            <a:pPr algn="just"/>
            <a:r>
              <a:rPr lang="hr-HR" sz="2000" dirty="0"/>
              <a:t>• Godišnja prijava poreza na dohodak (Obrazac DOH)</a:t>
            </a:r>
          </a:p>
          <a:p>
            <a:pPr algn="just"/>
            <a:r>
              <a:rPr lang="hr-HR" sz="2000" dirty="0"/>
              <a:t>Obveznici </a:t>
            </a:r>
            <a:r>
              <a:rPr lang="hr-HR" sz="2000" u="sng" dirty="0"/>
              <a:t>poreza na dohodak koji porez plaćaju paušalno</a:t>
            </a:r>
            <a:r>
              <a:rPr lang="hr-HR" sz="2000" dirty="0"/>
              <a:t>:</a:t>
            </a:r>
          </a:p>
          <a:p>
            <a:pPr algn="just"/>
            <a:r>
              <a:rPr lang="hr-HR" sz="2000" dirty="0"/>
              <a:t>• Knjiga prometa na kraju godine (Obrazac KPR)</a:t>
            </a:r>
          </a:p>
          <a:p>
            <a:pPr algn="just"/>
            <a:r>
              <a:rPr lang="hr-HR" sz="2000" dirty="0"/>
              <a:t>• Izvješće o paušalnom dohotku od samostalnih djelatnosti i uplaćenom paušalnom porezu na dohodak i prirezu poreza na dohodak (Obrazac PO-SD)</a:t>
            </a:r>
          </a:p>
          <a:p>
            <a:pPr algn="just"/>
            <a:r>
              <a:rPr lang="hr-HR" sz="2000" dirty="0"/>
              <a:t>Obveznici </a:t>
            </a:r>
            <a:r>
              <a:rPr lang="hr-HR" sz="2000" u="sng" dirty="0"/>
              <a:t>poreza na dobit</a:t>
            </a:r>
            <a:r>
              <a:rPr lang="hr-HR" sz="2000" dirty="0"/>
              <a:t>:</a:t>
            </a:r>
          </a:p>
          <a:p>
            <a:pPr algn="just"/>
            <a:r>
              <a:rPr lang="hr-HR" sz="2000" dirty="0"/>
              <a:t>• Godišnji financijski izvještaj (Obrazac GFI-POD)</a:t>
            </a:r>
          </a:p>
          <a:p>
            <a:pPr algn="just"/>
            <a:r>
              <a:rPr lang="hr-HR" sz="2000" dirty="0"/>
              <a:t>• Popis dugotrajne imovine (Obrazac DI)</a:t>
            </a:r>
          </a:p>
          <a:p>
            <a:endParaRPr lang="hr-HR" dirty="0"/>
          </a:p>
        </p:txBody>
      </p:sp>
      <p:pic>
        <p:nvPicPr>
          <p:cNvPr id="2" name="Slika 1">
            <a:extLst>
              <a:ext uri="{FF2B5EF4-FFF2-40B4-BE49-F238E27FC236}">
                <a16:creationId xmlns:a16="http://schemas.microsoft.com/office/drawing/2014/main" id="{D38BB401-B63A-406C-9190-1AA66BA83A0F}"/>
              </a:ext>
            </a:extLst>
          </p:cNvPr>
          <p:cNvPicPr>
            <a:picLocks noChangeAspect="1"/>
          </p:cNvPicPr>
          <p:nvPr/>
        </p:nvPicPr>
        <p:blipFill>
          <a:blip r:embed="rId2"/>
          <a:stretch>
            <a:fillRect/>
          </a:stretch>
        </p:blipFill>
        <p:spPr>
          <a:xfrm>
            <a:off x="3561344" y="5620053"/>
            <a:ext cx="4663844" cy="768163"/>
          </a:xfrm>
          <a:prstGeom prst="rect">
            <a:avLst/>
          </a:prstGeom>
        </p:spPr>
      </p:pic>
    </p:spTree>
    <p:extLst>
      <p:ext uri="{BB962C8B-B14F-4D97-AF65-F5344CB8AC3E}">
        <p14:creationId xmlns:p14="http://schemas.microsoft.com/office/powerpoint/2010/main" val="37077834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niOkvir 4">
            <a:extLst>
              <a:ext uri="{FF2B5EF4-FFF2-40B4-BE49-F238E27FC236}">
                <a16:creationId xmlns:a16="http://schemas.microsoft.com/office/drawing/2014/main" id="{742729E6-9DE8-4646-8480-956105824C81}"/>
              </a:ext>
            </a:extLst>
          </p:cNvPr>
          <p:cNvSpPr txBox="1"/>
          <p:nvPr/>
        </p:nvSpPr>
        <p:spPr>
          <a:xfrm>
            <a:off x="889233" y="469784"/>
            <a:ext cx="10008066" cy="2954655"/>
          </a:xfrm>
          <a:prstGeom prst="rect">
            <a:avLst/>
          </a:prstGeom>
          <a:noFill/>
        </p:spPr>
        <p:txBody>
          <a:bodyPr wrap="square">
            <a:spAutoFit/>
          </a:bodyPr>
          <a:lstStyle/>
          <a:p>
            <a:pPr algn="just"/>
            <a:r>
              <a:rPr lang="hr-HR" sz="2800" dirty="0"/>
              <a:t>Korisnici koji </a:t>
            </a:r>
            <a:r>
              <a:rPr lang="hr-HR" sz="2800" u="sng" dirty="0"/>
              <a:t>nisu bili porezni obveznici </a:t>
            </a:r>
            <a:r>
              <a:rPr lang="hr-HR" sz="2800" dirty="0"/>
              <a:t>u prethodnoj financijskoj godini:</a:t>
            </a:r>
          </a:p>
          <a:p>
            <a:pPr algn="just"/>
            <a:r>
              <a:rPr lang="hr-HR" sz="2800" dirty="0"/>
              <a:t>• Evidencija o prodaji vlastitih proizvoda za 2020. godinu</a:t>
            </a:r>
          </a:p>
          <a:p>
            <a:pPr algn="just"/>
            <a:endParaRPr lang="hr-HR" sz="2800" dirty="0"/>
          </a:p>
          <a:p>
            <a:pPr algn="just"/>
            <a:r>
              <a:rPr lang="hr-HR" sz="2800" dirty="0"/>
              <a:t>5.. Potpisana Potvrda o podnošenju zahtjeva za potporu</a:t>
            </a:r>
          </a:p>
          <a:p>
            <a:endParaRPr lang="hr-HR" sz="2800" dirty="0"/>
          </a:p>
          <a:p>
            <a:endParaRPr lang="hr-HR" dirty="0"/>
          </a:p>
        </p:txBody>
      </p:sp>
      <p:pic>
        <p:nvPicPr>
          <p:cNvPr id="2" name="Slika 1">
            <a:extLst>
              <a:ext uri="{FF2B5EF4-FFF2-40B4-BE49-F238E27FC236}">
                <a16:creationId xmlns:a16="http://schemas.microsoft.com/office/drawing/2014/main" id="{E2883CC9-8C0C-456A-9F29-D27D755A9336}"/>
              </a:ext>
            </a:extLst>
          </p:cNvPr>
          <p:cNvPicPr>
            <a:picLocks noChangeAspect="1"/>
          </p:cNvPicPr>
          <p:nvPr/>
        </p:nvPicPr>
        <p:blipFill>
          <a:blip r:embed="rId2"/>
          <a:stretch>
            <a:fillRect/>
          </a:stretch>
        </p:blipFill>
        <p:spPr>
          <a:xfrm>
            <a:off x="3453686" y="5620053"/>
            <a:ext cx="4663844" cy="768163"/>
          </a:xfrm>
          <a:prstGeom prst="rect">
            <a:avLst/>
          </a:prstGeom>
        </p:spPr>
      </p:pic>
    </p:spTree>
    <p:extLst>
      <p:ext uri="{BB962C8B-B14F-4D97-AF65-F5344CB8AC3E}">
        <p14:creationId xmlns:p14="http://schemas.microsoft.com/office/powerpoint/2010/main" val="6316508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E10AEEF3-4DC6-40E8-B37E-60035D280A29}"/>
              </a:ext>
            </a:extLst>
          </p:cNvPr>
          <p:cNvSpPr>
            <a:spLocks noGrp="1"/>
          </p:cNvSpPr>
          <p:nvPr>
            <p:ph type="title"/>
          </p:nvPr>
        </p:nvSpPr>
        <p:spPr>
          <a:xfrm>
            <a:off x="685801" y="685801"/>
            <a:ext cx="10320555" cy="950052"/>
          </a:xfrm>
        </p:spPr>
        <p:txBody>
          <a:bodyPr/>
          <a:lstStyle/>
          <a:p>
            <a:r>
              <a:rPr lang="hr-HR" dirty="0"/>
              <a:t>Hvala na pažnji!</a:t>
            </a:r>
          </a:p>
        </p:txBody>
      </p:sp>
      <p:sp>
        <p:nvSpPr>
          <p:cNvPr id="3" name="Rezervirano mjesto teksta 2">
            <a:extLst>
              <a:ext uri="{FF2B5EF4-FFF2-40B4-BE49-F238E27FC236}">
                <a16:creationId xmlns:a16="http://schemas.microsoft.com/office/drawing/2014/main" id="{268954D9-85C8-4612-AD67-221827683F3B}"/>
              </a:ext>
            </a:extLst>
          </p:cNvPr>
          <p:cNvSpPr>
            <a:spLocks noGrp="1"/>
          </p:cNvSpPr>
          <p:nvPr>
            <p:ph type="body" idx="1"/>
          </p:nvPr>
        </p:nvSpPr>
        <p:spPr>
          <a:xfrm>
            <a:off x="759953" y="1635853"/>
            <a:ext cx="10320555" cy="3746028"/>
          </a:xfrm>
        </p:spPr>
        <p:txBody>
          <a:bodyPr>
            <a:normAutofit lnSpcReduction="10000"/>
          </a:bodyPr>
          <a:lstStyle/>
          <a:p>
            <a:r>
              <a:rPr lang="hr-HR" dirty="0"/>
              <a:t>Razvojna agencija Sjever – DAN d.o.o.</a:t>
            </a:r>
          </a:p>
          <a:p>
            <a:r>
              <a:rPr lang="hr-HR" dirty="0"/>
              <a:t>Trg bana </a:t>
            </a:r>
            <a:r>
              <a:rPr lang="hr-HR" dirty="0" err="1"/>
              <a:t>josipa</a:t>
            </a:r>
            <a:r>
              <a:rPr lang="hr-HR" dirty="0"/>
              <a:t> </a:t>
            </a:r>
            <a:r>
              <a:rPr lang="hr-HR" dirty="0" err="1"/>
              <a:t>jelačića</a:t>
            </a:r>
            <a:r>
              <a:rPr lang="hr-HR" dirty="0"/>
              <a:t> 17</a:t>
            </a:r>
          </a:p>
          <a:p>
            <a:r>
              <a:rPr lang="hr-HR" dirty="0"/>
              <a:t>42000 Varaždin</a:t>
            </a:r>
          </a:p>
          <a:p>
            <a:endParaRPr lang="hr-HR" dirty="0"/>
          </a:p>
          <a:p>
            <a:r>
              <a:rPr lang="hr-HR" dirty="0"/>
              <a:t>Kontakt:</a:t>
            </a:r>
          </a:p>
          <a:p>
            <a:r>
              <a:rPr lang="hr-HR" dirty="0"/>
              <a:t>Biserka </a:t>
            </a:r>
            <a:r>
              <a:rPr lang="hr-HR" dirty="0" err="1"/>
              <a:t>zamostni</a:t>
            </a:r>
            <a:r>
              <a:rPr lang="hr-HR" dirty="0"/>
              <a:t> 098/222-505</a:t>
            </a:r>
          </a:p>
          <a:p>
            <a:r>
              <a:rPr lang="hr-HR" dirty="0"/>
              <a:t>Vanja </a:t>
            </a:r>
            <a:r>
              <a:rPr lang="hr-HR" dirty="0" err="1"/>
              <a:t>mašić</a:t>
            </a:r>
            <a:r>
              <a:rPr lang="hr-HR" dirty="0"/>
              <a:t> 098/441-701</a:t>
            </a:r>
          </a:p>
          <a:p>
            <a:r>
              <a:rPr lang="hr-HR" dirty="0"/>
              <a:t>Maja </a:t>
            </a:r>
            <a:r>
              <a:rPr lang="hr-HR" dirty="0" err="1"/>
              <a:t>grđan</a:t>
            </a:r>
            <a:r>
              <a:rPr lang="hr-HR" dirty="0"/>
              <a:t> 099/617-2412</a:t>
            </a:r>
          </a:p>
        </p:txBody>
      </p:sp>
      <p:pic>
        <p:nvPicPr>
          <p:cNvPr id="4" name="Slika 3">
            <a:extLst>
              <a:ext uri="{FF2B5EF4-FFF2-40B4-BE49-F238E27FC236}">
                <a16:creationId xmlns:a16="http://schemas.microsoft.com/office/drawing/2014/main" id="{BC575E11-25B9-4909-846F-70664CED435E}"/>
              </a:ext>
            </a:extLst>
          </p:cNvPr>
          <p:cNvPicPr>
            <a:picLocks noChangeAspect="1"/>
          </p:cNvPicPr>
          <p:nvPr/>
        </p:nvPicPr>
        <p:blipFill>
          <a:blip r:embed="rId2"/>
          <a:stretch>
            <a:fillRect/>
          </a:stretch>
        </p:blipFill>
        <p:spPr>
          <a:xfrm>
            <a:off x="3285905" y="5653895"/>
            <a:ext cx="4663844" cy="768163"/>
          </a:xfrm>
          <a:prstGeom prst="rect">
            <a:avLst/>
          </a:prstGeom>
        </p:spPr>
      </p:pic>
    </p:spTree>
    <p:extLst>
      <p:ext uri="{BB962C8B-B14F-4D97-AF65-F5344CB8AC3E}">
        <p14:creationId xmlns:p14="http://schemas.microsoft.com/office/powerpoint/2010/main" val="21736352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258349" y="685801"/>
            <a:ext cx="9824334" cy="513826"/>
          </a:xfrm>
        </p:spPr>
        <p:txBody>
          <a:bodyPr>
            <a:normAutofit/>
          </a:bodyPr>
          <a:lstStyle/>
          <a:p>
            <a:r>
              <a:rPr lang="hr-HR" sz="2400" dirty="0"/>
              <a:t>Prihvatljivi korisnici  6.1.1.</a:t>
            </a:r>
          </a:p>
        </p:txBody>
      </p:sp>
      <p:sp>
        <p:nvSpPr>
          <p:cNvPr id="3" name="Rezervirano mjesto sadržaja 2"/>
          <p:cNvSpPr>
            <a:spLocks noGrp="1"/>
          </p:cNvSpPr>
          <p:nvPr>
            <p:ph sz="quarter" idx="13"/>
          </p:nvPr>
        </p:nvSpPr>
        <p:spPr>
          <a:xfrm>
            <a:off x="685800" y="1317071"/>
            <a:ext cx="10394707" cy="4974671"/>
          </a:xfrm>
        </p:spPr>
        <p:txBody>
          <a:bodyPr>
            <a:normAutofit lnSpcReduction="10000"/>
          </a:bodyPr>
          <a:lstStyle/>
          <a:p>
            <a:pPr marL="0" indent="0">
              <a:buNone/>
            </a:pPr>
            <a:endParaRPr lang="hr-HR" cap="none" dirty="0">
              <a:latin typeface="Adobe Caslon Pro" panose="0205050205050A020403" pitchFamily="18" charset="-18"/>
            </a:endParaRPr>
          </a:p>
          <a:p>
            <a:endParaRPr lang="hr-HR" dirty="0"/>
          </a:p>
          <a:p>
            <a:pPr algn="just"/>
            <a:r>
              <a:rPr lang="hr-HR" sz="3800" dirty="0">
                <a:latin typeface="+mn-lt"/>
              </a:rPr>
              <a:t>Ako se radi o </a:t>
            </a:r>
            <a:r>
              <a:rPr lang="hr-HR" sz="3800" cap="none" dirty="0">
                <a:latin typeface="+mn-lt"/>
              </a:rPr>
              <a:t>d.o.o. ili </a:t>
            </a:r>
            <a:r>
              <a:rPr lang="hr-HR" sz="3800" cap="none" dirty="0" err="1">
                <a:latin typeface="+mn-lt"/>
              </a:rPr>
              <a:t>j.d.o.o</a:t>
            </a:r>
            <a:r>
              <a:rPr lang="hr-HR" sz="3800" cap="none" dirty="0">
                <a:latin typeface="+mn-lt"/>
              </a:rPr>
              <a:t>. mladi poljoprivrednik mora biti upisan kao odgovorna osoba poljoprivrednog gospodarstva u trenutku podnošenja zahtjeva za potporu ( i najmanje 50% suvlasnik i 3 g. po isplati) -  zahtjev za potporu mora podnijeti trgovačko društvo.</a:t>
            </a:r>
          </a:p>
          <a:p>
            <a:pPr marL="0" indent="0">
              <a:buNone/>
            </a:pPr>
            <a:endParaRPr lang="hr-HR" sz="3300" cap="none" dirty="0">
              <a:latin typeface="Adobe Caslon Pro" panose="0205050205050A020403" pitchFamily="18" charset="-18"/>
            </a:endParaRPr>
          </a:p>
          <a:p>
            <a:endParaRPr lang="hr-HR" cap="none" dirty="0">
              <a:latin typeface="Adobe Caslon Pro" panose="0205050205050A020403" pitchFamily="18" charset="-18"/>
            </a:endParaRPr>
          </a:p>
          <a:p>
            <a:endParaRPr lang="hr-HR" cap="none" dirty="0">
              <a:latin typeface="Adobe Caslon Pro" panose="0205050205050A020403" pitchFamily="18" charset="-18"/>
            </a:endParaRPr>
          </a:p>
        </p:txBody>
      </p:sp>
      <p:pic>
        <p:nvPicPr>
          <p:cNvPr id="4" name="Slika 3">
            <a:extLst>
              <a:ext uri="{FF2B5EF4-FFF2-40B4-BE49-F238E27FC236}">
                <a16:creationId xmlns:a16="http://schemas.microsoft.com/office/drawing/2014/main" id="{CA29A423-56A1-4BBF-A2D9-032D66EEEE39}"/>
              </a:ext>
            </a:extLst>
          </p:cNvPr>
          <p:cNvPicPr>
            <a:picLocks noChangeAspect="1"/>
          </p:cNvPicPr>
          <p:nvPr/>
        </p:nvPicPr>
        <p:blipFill>
          <a:blip r:embed="rId2"/>
          <a:stretch>
            <a:fillRect/>
          </a:stretch>
        </p:blipFill>
        <p:spPr>
          <a:xfrm>
            <a:off x="3302683" y="5641023"/>
            <a:ext cx="4663844" cy="768163"/>
          </a:xfrm>
          <a:prstGeom prst="rect">
            <a:avLst/>
          </a:prstGeom>
        </p:spPr>
      </p:pic>
    </p:spTree>
    <p:extLst>
      <p:ext uri="{BB962C8B-B14F-4D97-AF65-F5344CB8AC3E}">
        <p14:creationId xmlns:p14="http://schemas.microsoft.com/office/powerpoint/2010/main" val="34536847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685801" y="685800"/>
            <a:ext cx="10396882" cy="438325"/>
          </a:xfrm>
        </p:spPr>
        <p:txBody>
          <a:bodyPr>
            <a:normAutofit/>
          </a:bodyPr>
          <a:lstStyle/>
          <a:p>
            <a:r>
              <a:rPr lang="hr-HR" sz="2400" b="1" dirty="0"/>
              <a:t>Visina potpore:</a:t>
            </a:r>
          </a:p>
        </p:txBody>
      </p:sp>
      <p:sp>
        <p:nvSpPr>
          <p:cNvPr id="3" name="Rezervirano mjesto sadržaja 2"/>
          <p:cNvSpPr>
            <a:spLocks noGrp="1"/>
          </p:cNvSpPr>
          <p:nvPr>
            <p:ph sz="quarter" idx="13"/>
          </p:nvPr>
        </p:nvSpPr>
        <p:spPr>
          <a:xfrm>
            <a:off x="685800" y="1124126"/>
            <a:ext cx="10394707" cy="4250460"/>
          </a:xfrm>
        </p:spPr>
        <p:txBody>
          <a:bodyPr>
            <a:normAutofit/>
          </a:bodyPr>
          <a:lstStyle/>
          <a:p>
            <a:r>
              <a:rPr lang="hr-HR" sz="3200" cap="none" dirty="0">
                <a:latin typeface="+mn-lt"/>
              </a:rPr>
              <a:t> Mladi kojima </a:t>
            </a:r>
            <a:r>
              <a:rPr lang="hr-HR" sz="3200" u="sng" cap="none" dirty="0">
                <a:latin typeface="+mn-lt"/>
              </a:rPr>
              <a:t>je</a:t>
            </a:r>
            <a:r>
              <a:rPr lang="hr-HR" sz="3200" cap="none" dirty="0">
                <a:latin typeface="+mn-lt"/>
              </a:rPr>
              <a:t> to osnovna djelatnost – 50.000 € kao 100% iznos</a:t>
            </a:r>
          </a:p>
          <a:p>
            <a:r>
              <a:rPr lang="hr-HR" sz="3200" cap="none" dirty="0">
                <a:latin typeface="+mn-lt"/>
              </a:rPr>
              <a:t> Mladi kojima </a:t>
            </a:r>
            <a:r>
              <a:rPr lang="hr-HR" sz="3200" u="sng" cap="none" dirty="0">
                <a:latin typeface="+mn-lt"/>
              </a:rPr>
              <a:t>nije</a:t>
            </a:r>
            <a:r>
              <a:rPr lang="hr-HR" sz="3200" cap="none" dirty="0">
                <a:latin typeface="+mn-lt"/>
              </a:rPr>
              <a:t> to osnovna djelatnost – 20.000 € kao 100% iznos </a:t>
            </a:r>
          </a:p>
          <a:p>
            <a:r>
              <a:rPr lang="hr-HR" sz="2800" cap="none" dirty="0">
                <a:latin typeface="+mn-lt"/>
              </a:rPr>
              <a:t> Raspoloživa sredstva 152.563.412 kuna ( cca 410 prijava)</a:t>
            </a:r>
          </a:p>
        </p:txBody>
      </p:sp>
      <p:pic>
        <p:nvPicPr>
          <p:cNvPr id="4" name="Slika 3">
            <a:extLst>
              <a:ext uri="{FF2B5EF4-FFF2-40B4-BE49-F238E27FC236}">
                <a16:creationId xmlns:a16="http://schemas.microsoft.com/office/drawing/2014/main" id="{38427BEB-1304-4AB7-964F-284A9F776810}"/>
              </a:ext>
            </a:extLst>
          </p:cNvPr>
          <p:cNvPicPr>
            <a:picLocks noChangeAspect="1"/>
          </p:cNvPicPr>
          <p:nvPr/>
        </p:nvPicPr>
        <p:blipFill>
          <a:blip r:embed="rId2"/>
          <a:stretch>
            <a:fillRect/>
          </a:stretch>
        </p:blipFill>
        <p:spPr>
          <a:xfrm>
            <a:off x="2950345" y="5628727"/>
            <a:ext cx="4663844" cy="768163"/>
          </a:xfrm>
          <a:prstGeom prst="rect">
            <a:avLst/>
          </a:prstGeom>
        </p:spPr>
      </p:pic>
    </p:spTree>
    <p:extLst>
      <p:ext uri="{BB962C8B-B14F-4D97-AF65-F5344CB8AC3E}">
        <p14:creationId xmlns:p14="http://schemas.microsoft.com/office/powerpoint/2010/main" val="42721997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a:extLst>
              <a:ext uri="{FF2B5EF4-FFF2-40B4-BE49-F238E27FC236}">
                <a16:creationId xmlns:a16="http://schemas.microsoft.com/office/drawing/2014/main" id="{3DF9E0C7-357F-44F7-A6AC-0473AA9CD06A}"/>
              </a:ext>
            </a:extLst>
          </p:cNvPr>
          <p:cNvSpPr>
            <a:spLocks noGrp="1"/>
          </p:cNvSpPr>
          <p:nvPr>
            <p:ph sz="quarter" idx="13"/>
          </p:nvPr>
        </p:nvSpPr>
        <p:spPr>
          <a:xfrm>
            <a:off x="685800" y="595618"/>
            <a:ext cx="10394707" cy="4778967"/>
          </a:xfrm>
        </p:spPr>
        <p:txBody>
          <a:bodyPr>
            <a:normAutofit/>
          </a:bodyPr>
          <a:lstStyle/>
          <a:p>
            <a:pPr algn="just"/>
            <a:r>
              <a:rPr lang="hr-HR" sz="3200" dirty="0">
                <a:latin typeface="+mn-lt"/>
              </a:rPr>
              <a:t>Provedba poslovnog plana i ostvarenje ciljeva prikazanih u poslovnom planu moraju biti realizirani u razdoblju od najviše 24 mjeseca od sklapanja Ugovora o financiranju – 2. isplata</a:t>
            </a:r>
          </a:p>
          <a:p>
            <a:pPr algn="just"/>
            <a:r>
              <a:rPr lang="hr-HR" sz="3200" dirty="0">
                <a:latin typeface="+mn-lt"/>
              </a:rPr>
              <a:t>Korisnik mora uspostaviti knjigovodstvo/poslovne knjige u skladu s nacionalnim zakonodavstvom najkasnije pri podnošenju konačnog zahtjeva za isplatu</a:t>
            </a:r>
          </a:p>
        </p:txBody>
      </p:sp>
      <p:pic>
        <p:nvPicPr>
          <p:cNvPr id="2" name="Slika 1">
            <a:extLst>
              <a:ext uri="{FF2B5EF4-FFF2-40B4-BE49-F238E27FC236}">
                <a16:creationId xmlns:a16="http://schemas.microsoft.com/office/drawing/2014/main" id="{53346620-8010-4515-87BF-ABB217E2930C}"/>
              </a:ext>
            </a:extLst>
          </p:cNvPr>
          <p:cNvPicPr>
            <a:picLocks noChangeAspect="1"/>
          </p:cNvPicPr>
          <p:nvPr/>
        </p:nvPicPr>
        <p:blipFill>
          <a:blip r:embed="rId2"/>
          <a:stretch>
            <a:fillRect/>
          </a:stretch>
        </p:blipFill>
        <p:spPr>
          <a:xfrm>
            <a:off x="3202015" y="5628727"/>
            <a:ext cx="4663844" cy="768163"/>
          </a:xfrm>
          <a:prstGeom prst="rect">
            <a:avLst/>
          </a:prstGeom>
        </p:spPr>
      </p:pic>
    </p:spTree>
    <p:extLst>
      <p:ext uri="{BB962C8B-B14F-4D97-AF65-F5344CB8AC3E}">
        <p14:creationId xmlns:p14="http://schemas.microsoft.com/office/powerpoint/2010/main" val="6626904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685800" y="177800"/>
            <a:ext cx="10396882" cy="1151965"/>
          </a:xfrm>
        </p:spPr>
        <p:txBody>
          <a:bodyPr>
            <a:normAutofit/>
          </a:bodyPr>
          <a:lstStyle/>
          <a:p>
            <a:r>
              <a:rPr lang="hr-HR" sz="2400" dirty="0" err="1"/>
              <a:t>PrihvatljivE</a:t>
            </a:r>
            <a:r>
              <a:rPr lang="hr-HR" sz="2400" dirty="0"/>
              <a:t>  AKTIVNOSTI ( troškovi)</a:t>
            </a:r>
          </a:p>
        </p:txBody>
      </p:sp>
      <p:sp>
        <p:nvSpPr>
          <p:cNvPr id="3" name="Rezervirano mjesto sadržaja 2"/>
          <p:cNvSpPr>
            <a:spLocks noGrp="1"/>
          </p:cNvSpPr>
          <p:nvPr>
            <p:ph sz="quarter" idx="13"/>
          </p:nvPr>
        </p:nvSpPr>
        <p:spPr>
          <a:xfrm>
            <a:off x="685800" y="1224793"/>
            <a:ext cx="10394707" cy="4303552"/>
          </a:xfrm>
        </p:spPr>
        <p:txBody>
          <a:bodyPr>
            <a:noAutofit/>
          </a:bodyPr>
          <a:lstStyle/>
          <a:p>
            <a:pPr algn="just"/>
            <a:r>
              <a:rPr lang="hr-HR" sz="2800" dirty="0">
                <a:latin typeface="+mn-lt"/>
              </a:rPr>
              <a:t>Prihvatljive su sve aktivnosti vezane uz obavljanje primarne poljoprivredne proizvodnje iz Priloga I. Ugovoru</a:t>
            </a:r>
          </a:p>
          <a:p>
            <a:pPr algn="just"/>
            <a:r>
              <a:rPr lang="pl-PL" sz="2800" u="sng" dirty="0">
                <a:latin typeface="+mn-lt"/>
              </a:rPr>
              <a:t>Ulaganje u obnovljive izvore energije  </a:t>
            </a:r>
            <a:r>
              <a:rPr lang="pl-PL" sz="2800" dirty="0">
                <a:latin typeface="+mn-lt"/>
              </a:rPr>
              <a:t>- obveza za ulaganja gdje nije osnovna djelatnost nositelja PG</a:t>
            </a:r>
          </a:p>
          <a:p>
            <a:pPr algn="just"/>
            <a:r>
              <a:rPr lang="pl-PL" sz="2800" dirty="0">
                <a:latin typeface="+mn-lt"/>
              </a:rPr>
              <a:t>Gospodarska vozila i poljoprivredni strojevi 	</a:t>
            </a:r>
          </a:p>
          <a:p>
            <a:pPr algn="just"/>
            <a:r>
              <a:rPr lang="pl-PL" sz="2800" dirty="0">
                <a:latin typeface="+mn-lt"/>
              </a:rPr>
              <a:t>Kupnja zemljišta i objekata radi realizacije projekta 	</a:t>
            </a:r>
            <a:r>
              <a:rPr lang="hr-HR" sz="2800" dirty="0">
                <a:latin typeface="+mn-lt"/>
              </a:rPr>
              <a:t>	</a:t>
            </a:r>
          </a:p>
          <a:p>
            <a:pPr algn="just"/>
            <a:r>
              <a:rPr lang="hr-HR" sz="2800" dirty="0">
                <a:latin typeface="+mn-lt"/>
              </a:rPr>
              <a:t>Opći i nematerijalni troškovi</a:t>
            </a:r>
          </a:p>
        </p:txBody>
      </p:sp>
      <p:pic>
        <p:nvPicPr>
          <p:cNvPr id="4" name="Slika 3">
            <a:extLst>
              <a:ext uri="{FF2B5EF4-FFF2-40B4-BE49-F238E27FC236}">
                <a16:creationId xmlns:a16="http://schemas.microsoft.com/office/drawing/2014/main" id="{0993089B-82A5-4CB4-A606-BC9802BFDBF7}"/>
              </a:ext>
            </a:extLst>
          </p:cNvPr>
          <p:cNvPicPr>
            <a:picLocks noChangeAspect="1"/>
          </p:cNvPicPr>
          <p:nvPr/>
        </p:nvPicPr>
        <p:blipFill>
          <a:blip r:embed="rId2"/>
          <a:stretch>
            <a:fillRect/>
          </a:stretch>
        </p:blipFill>
        <p:spPr>
          <a:xfrm>
            <a:off x="3084569" y="5633207"/>
            <a:ext cx="4663844" cy="768163"/>
          </a:xfrm>
          <a:prstGeom prst="rect">
            <a:avLst/>
          </a:prstGeom>
        </p:spPr>
      </p:pic>
    </p:spTree>
    <p:extLst>
      <p:ext uri="{BB962C8B-B14F-4D97-AF65-F5344CB8AC3E}">
        <p14:creationId xmlns:p14="http://schemas.microsoft.com/office/powerpoint/2010/main" val="32245342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B712F62C-ABF8-4682-B732-9692DACE7D6F}"/>
              </a:ext>
            </a:extLst>
          </p:cNvPr>
          <p:cNvSpPr>
            <a:spLocks noGrp="1"/>
          </p:cNvSpPr>
          <p:nvPr>
            <p:ph type="title"/>
          </p:nvPr>
        </p:nvSpPr>
        <p:spPr>
          <a:xfrm>
            <a:off x="685801" y="335561"/>
            <a:ext cx="10396882" cy="545284"/>
          </a:xfrm>
        </p:spPr>
        <p:txBody>
          <a:bodyPr>
            <a:normAutofit/>
          </a:bodyPr>
          <a:lstStyle/>
          <a:p>
            <a:r>
              <a:rPr lang="hr-HR" sz="2400" b="1" dirty="0"/>
              <a:t>KRITERIJI ZA RANGIRANJE (BODOVANJE)</a:t>
            </a:r>
          </a:p>
        </p:txBody>
      </p:sp>
      <p:sp>
        <p:nvSpPr>
          <p:cNvPr id="5" name="TekstniOkvir 4">
            <a:extLst>
              <a:ext uri="{FF2B5EF4-FFF2-40B4-BE49-F238E27FC236}">
                <a16:creationId xmlns:a16="http://schemas.microsoft.com/office/drawing/2014/main" id="{B6FB2D3F-1099-475C-9C1E-5E3CB6B92093}"/>
              </a:ext>
            </a:extLst>
          </p:cNvPr>
          <p:cNvSpPr txBox="1"/>
          <p:nvPr/>
        </p:nvSpPr>
        <p:spPr>
          <a:xfrm>
            <a:off x="813731" y="989901"/>
            <a:ext cx="9169167" cy="4462760"/>
          </a:xfrm>
          <a:prstGeom prst="rect">
            <a:avLst/>
          </a:prstGeom>
          <a:noFill/>
        </p:spPr>
        <p:txBody>
          <a:bodyPr wrap="square">
            <a:spAutoFit/>
          </a:bodyPr>
          <a:lstStyle/>
          <a:p>
            <a:pPr algn="l"/>
            <a:endParaRPr lang="hr-HR" sz="2000" b="0" i="0" u="none" strike="noStrike" baseline="0" dirty="0">
              <a:solidFill>
                <a:srgbClr val="000000"/>
              </a:solidFill>
              <a:latin typeface="Times New Roman" panose="02020603050405020304" pitchFamily="18" charset="0"/>
            </a:endParaRPr>
          </a:p>
          <a:p>
            <a:r>
              <a:rPr lang="sv-SE" sz="2000" b="0" i="0" u="none" strike="noStrike" baseline="0" dirty="0">
                <a:solidFill>
                  <a:srgbClr val="000000"/>
                </a:solidFill>
                <a:latin typeface="Times New Roman" panose="02020603050405020304" pitchFamily="18" charset="0"/>
              </a:rPr>
              <a:t> </a:t>
            </a:r>
            <a:r>
              <a:rPr lang="sv-SE" sz="2400" b="1" i="0" u="none" strike="noStrike" baseline="0" dirty="0">
                <a:solidFill>
                  <a:srgbClr val="000000"/>
                </a:solidFill>
              </a:rPr>
              <a:t>1. </a:t>
            </a:r>
            <a:r>
              <a:rPr lang="sv-SE" sz="2400" b="0" i="0" u="none" strike="noStrike" baseline="0" dirty="0">
                <a:solidFill>
                  <a:srgbClr val="000000"/>
                </a:solidFill>
              </a:rPr>
              <a:t>	</a:t>
            </a:r>
            <a:r>
              <a:rPr lang="sv-SE" sz="2400" b="1" i="0" u="none" strike="noStrike" baseline="0" dirty="0">
                <a:solidFill>
                  <a:srgbClr val="000000"/>
                </a:solidFill>
              </a:rPr>
              <a:t>Ekonomska veličina poljoprivrednog gospodarstva </a:t>
            </a:r>
            <a:endParaRPr lang="sv-SE" sz="2400" b="0" i="0" u="none" strike="noStrike" baseline="0" dirty="0">
              <a:solidFill>
                <a:srgbClr val="000000"/>
              </a:solidFill>
            </a:endParaRPr>
          </a:p>
          <a:p>
            <a:r>
              <a:rPr lang="hr-HR" sz="2400" b="1" i="0" u="none" strike="noStrike" baseline="0" dirty="0">
                <a:solidFill>
                  <a:srgbClr val="000000"/>
                </a:solidFill>
              </a:rPr>
              <a:t>(EUR-a SO) </a:t>
            </a:r>
            <a:r>
              <a:rPr lang="hr-HR" sz="2400" b="0" i="0" u="none" strike="noStrike" baseline="0" dirty="0">
                <a:solidFill>
                  <a:srgbClr val="000000"/>
                </a:solidFill>
              </a:rPr>
              <a:t>	</a:t>
            </a:r>
          </a:p>
          <a:p>
            <a:r>
              <a:rPr lang="hr-HR" sz="2400" b="0" i="0" u="none" strike="noStrike" baseline="0" dirty="0">
                <a:solidFill>
                  <a:srgbClr val="000000"/>
                </a:solidFill>
              </a:rPr>
              <a:t>1.1 	35.000 - 49.999 	15 	bodova</a:t>
            </a:r>
          </a:p>
          <a:p>
            <a:r>
              <a:rPr lang="hr-HR" sz="2400" b="0" i="0" u="none" strike="noStrike" baseline="0" dirty="0">
                <a:solidFill>
                  <a:srgbClr val="000000"/>
                </a:solidFill>
              </a:rPr>
              <a:t>1.2 	25.000 - 34.999 	13 	bodova</a:t>
            </a:r>
          </a:p>
          <a:p>
            <a:r>
              <a:rPr lang="hr-HR" sz="2400" b="0" i="0" u="none" strike="noStrike" baseline="0" dirty="0">
                <a:solidFill>
                  <a:srgbClr val="000000"/>
                </a:solidFill>
              </a:rPr>
              <a:t>1.3 	15.000 - 24.999 	11 	bodova</a:t>
            </a:r>
          </a:p>
          <a:p>
            <a:r>
              <a:rPr lang="hr-HR" sz="2400" b="0" i="0" u="none" strike="noStrike" baseline="0" dirty="0">
                <a:solidFill>
                  <a:srgbClr val="000000"/>
                </a:solidFill>
              </a:rPr>
              <a:t>1.4 	8.000 - 14.999 	9 	bodova</a:t>
            </a:r>
          </a:p>
          <a:p>
            <a:endParaRPr lang="hr-HR" sz="2400" b="0" i="0" u="none" strike="noStrike" baseline="0" dirty="0">
              <a:solidFill>
                <a:srgbClr val="000000"/>
              </a:solidFill>
            </a:endParaRPr>
          </a:p>
          <a:p>
            <a:r>
              <a:rPr lang="hr-HR" sz="2400" b="1" i="0" u="none" strike="noStrike" baseline="0" dirty="0">
                <a:solidFill>
                  <a:srgbClr val="000000"/>
                </a:solidFill>
              </a:rPr>
              <a:t>2. </a:t>
            </a:r>
            <a:r>
              <a:rPr lang="hr-HR" sz="2400" b="0" i="0" u="none" strike="noStrike" baseline="0" dirty="0">
                <a:solidFill>
                  <a:srgbClr val="000000"/>
                </a:solidFill>
              </a:rPr>
              <a:t>	</a:t>
            </a:r>
            <a:r>
              <a:rPr lang="hr-HR" sz="2400" b="1" i="0" u="none" strike="noStrike" baseline="0" dirty="0">
                <a:solidFill>
                  <a:srgbClr val="000000"/>
                </a:solidFill>
              </a:rPr>
              <a:t>Spremnost korisnika za preuzimanje poljoprivrednog gospodarstva </a:t>
            </a:r>
            <a:r>
              <a:rPr lang="hr-HR" sz="2400" b="0" i="0" u="none" strike="noStrike" baseline="0" dirty="0">
                <a:solidFill>
                  <a:srgbClr val="000000"/>
                </a:solidFill>
              </a:rPr>
              <a:t>		</a:t>
            </a:r>
          </a:p>
          <a:p>
            <a:r>
              <a:rPr lang="hr-HR" sz="2400" b="0" i="0" u="none" strike="noStrike" baseline="0" dirty="0">
                <a:solidFill>
                  <a:srgbClr val="000000"/>
                </a:solidFill>
              </a:rPr>
              <a:t>2.1 	korisnik je upisan kao nositelj poljoprivrednog gospodarstva u trenutku podnošenje zahtjeva za potporu 5 bodova</a:t>
            </a:r>
            <a:r>
              <a:rPr lang="hr-HR" sz="2400" b="0" i="0" u="none" strike="noStrike" baseline="0" dirty="0">
                <a:solidFill>
                  <a:srgbClr val="000000"/>
                </a:solidFill>
                <a:latin typeface="Times New Roman" panose="02020603050405020304" pitchFamily="18" charset="0"/>
              </a:rPr>
              <a:t>	</a:t>
            </a:r>
          </a:p>
        </p:txBody>
      </p:sp>
      <p:pic>
        <p:nvPicPr>
          <p:cNvPr id="3" name="Slika 2">
            <a:extLst>
              <a:ext uri="{FF2B5EF4-FFF2-40B4-BE49-F238E27FC236}">
                <a16:creationId xmlns:a16="http://schemas.microsoft.com/office/drawing/2014/main" id="{7A607565-CC34-4D93-8997-1584538EEA6E}"/>
              </a:ext>
            </a:extLst>
          </p:cNvPr>
          <p:cNvPicPr>
            <a:picLocks noChangeAspect="1"/>
          </p:cNvPicPr>
          <p:nvPr/>
        </p:nvPicPr>
        <p:blipFill>
          <a:blip r:embed="rId2"/>
          <a:stretch>
            <a:fillRect/>
          </a:stretch>
        </p:blipFill>
        <p:spPr>
          <a:xfrm>
            <a:off x="2765788" y="5645506"/>
            <a:ext cx="4663844" cy="768163"/>
          </a:xfrm>
          <a:prstGeom prst="rect">
            <a:avLst/>
          </a:prstGeom>
        </p:spPr>
      </p:pic>
    </p:spTree>
    <p:extLst>
      <p:ext uri="{BB962C8B-B14F-4D97-AF65-F5344CB8AC3E}">
        <p14:creationId xmlns:p14="http://schemas.microsoft.com/office/powerpoint/2010/main" val="29454423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B712F62C-ABF8-4682-B732-9692DACE7D6F}"/>
              </a:ext>
            </a:extLst>
          </p:cNvPr>
          <p:cNvSpPr>
            <a:spLocks noGrp="1"/>
          </p:cNvSpPr>
          <p:nvPr>
            <p:ph type="title"/>
          </p:nvPr>
        </p:nvSpPr>
        <p:spPr>
          <a:xfrm>
            <a:off x="685801" y="335561"/>
            <a:ext cx="10396882" cy="545284"/>
          </a:xfrm>
        </p:spPr>
        <p:txBody>
          <a:bodyPr>
            <a:normAutofit/>
          </a:bodyPr>
          <a:lstStyle/>
          <a:p>
            <a:r>
              <a:rPr lang="hr-HR" sz="2400" b="1" dirty="0"/>
              <a:t>KRITERIJI ZA RANGIRANJE (BODOVANJE)</a:t>
            </a:r>
          </a:p>
        </p:txBody>
      </p:sp>
      <p:sp>
        <p:nvSpPr>
          <p:cNvPr id="6" name="TekstniOkvir 5">
            <a:extLst>
              <a:ext uri="{FF2B5EF4-FFF2-40B4-BE49-F238E27FC236}">
                <a16:creationId xmlns:a16="http://schemas.microsoft.com/office/drawing/2014/main" id="{9E40C50A-C828-4B97-8829-6697E60243BC}"/>
              </a:ext>
            </a:extLst>
          </p:cNvPr>
          <p:cNvSpPr txBox="1"/>
          <p:nvPr/>
        </p:nvSpPr>
        <p:spPr>
          <a:xfrm>
            <a:off x="685801" y="1098959"/>
            <a:ext cx="9959828" cy="4524315"/>
          </a:xfrm>
          <a:prstGeom prst="rect">
            <a:avLst/>
          </a:prstGeom>
          <a:noFill/>
        </p:spPr>
        <p:txBody>
          <a:bodyPr wrap="square">
            <a:spAutoFit/>
          </a:bodyPr>
          <a:lstStyle/>
          <a:p>
            <a:r>
              <a:rPr lang="hr-HR" sz="2400" b="1" dirty="0"/>
              <a:t>3. Aktivnosti iz poslovnog plana se odnose na prioritetne sektore  </a:t>
            </a:r>
          </a:p>
          <a:p>
            <a:r>
              <a:rPr lang="hr-HR" sz="2400" dirty="0"/>
              <a:t>3.1  sektor stočarstva uključujući peradarstvo    25 bodova</a:t>
            </a:r>
          </a:p>
          <a:p>
            <a:r>
              <a:rPr lang="hr-HR" sz="2400" dirty="0"/>
              <a:t>3.2  sektor voća i/ili povrća                                        20 bodova</a:t>
            </a:r>
          </a:p>
          <a:p>
            <a:r>
              <a:rPr lang="hr-HR" sz="2400" dirty="0"/>
              <a:t>3.3  odnose se na ostale sektore                                10 bodova</a:t>
            </a:r>
          </a:p>
          <a:p>
            <a:r>
              <a:rPr lang="hr-HR" sz="2400" b="1" dirty="0"/>
              <a:t>4. Indeks razvijenosti jedinice lokalne samouprave u kojoj je sjedište poljoprivrednog gospodarstva </a:t>
            </a:r>
          </a:p>
          <a:p>
            <a:r>
              <a:rPr lang="hr-HR" sz="2400" dirty="0"/>
              <a:t>4.1  JLS-a koje pripada skupini od I. do IV.             5 bodova</a:t>
            </a:r>
          </a:p>
          <a:p>
            <a:r>
              <a:rPr lang="hr-HR" sz="2400" dirty="0"/>
              <a:t>4.2  JLS-a na brdsko-planinskim područjima sukladno Zakonu o brdsko-planinskim područjima i otoci koji su u sastavu JLS koje se nalaze u V. do VIII. skupini                                                                     4 boda</a:t>
            </a:r>
          </a:p>
          <a:p>
            <a:r>
              <a:rPr lang="hr-HR" sz="2400" dirty="0"/>
              <a:t>44.3 sjedište poljoprivrednog gospodarstva je na području JLS-a koje pripada skupini od V. do VIII.                                     2 boda</a:t>
            </a:r>
          </a:p>
        </p:txBody>
      </p:sp>
      <p:pic>
        <p:nvPicPr>
          <p:cNvPr id="3" name="Slika 2">
            <a:extLst>
              <a:ext uri="{FF2B5EF4-FFF2-40B4-BE49-F238E27FC236}">
                <a16:creationId xmlns:a16="http://schemas.microsoft.com/office/drawing/2014/main" id="{B3D7546B-25AF-4A91-8E7A-267FEE7EC775}"/>
              </a:ext>
            </a:extLst>
          </p:cNvPr>
          <p:cNvPicPr>
            <a:picLocks noChangeAspect="1"/>
          </p:cNvPicPr>
          <p:nvPr/>
        </p:nvPicPr>
        <p:blipFill>
          <a:blip r:embed="rId2"/>
          <a:stretch>
            <a:fillRect/>
          </a:stretch>
        </p:blipFill>
        <p:spPr>
          <a:xfrm>
            <a:off x="2975513" y="5623274"/>
            <a:ext cx="4663844" cy="768163"/>
          </a:xfrm>
          <a:prstGeom prst="rect">
            <a:avLst/>
          </a:prstGeom>
        </p:spPr>
      </p:pic>
    </p:spTree>
    <p:extLst>
      <p:ext uri="{BB962C8B-B14F-4D97-AF65-F5344CB8AC3E}">
        <p14:creationId xmlns:p14="http://schemas.microsoft.com/office/powerpoint/2010/main" val="353002627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Glavni događaja">
  <a:themeElements>
    <a:clrScheme name="Main Event">
      <a:dk1>
        <a:sysClr val="windowText" lastClr="000000"/>
      </a:dk1>
      <a:lt1>
        <a:sysClr val="window" lastClr="FFFFFF"/>
      </a:lt1>
      <a:dk2>
        <a:srgbClr val="424242"/>
      </a:dk2>
      <a:lt2>
        <a:srgbClr val="C8C8C8"/>
      </a:lt2>
      <a:accent1>
        <a:srgbClr val="8FA751"/>
      </a:accent1>
      <a:accent2>
        <a:srgbClr val="629D7D"/>
      </a:accent2>
      <a:accent3>
        <a:srgbClr val="5A7AAB"/>
      </a:accent3>
      <a:accent4>
        <a:srgbClr val="AA618F"/>
      </a:accent4>
      <a:accent5>
        <a:srgbClr val="BA5445"/>
      </a:accent5>
      <a:accent6>
        <a:srgbClr val="C8A547"/>
      </a:accent6>
      <a:hlink>
        <a:srgbClr val="91BF1A"/>
      </a:hlink>
      <a:folHlink>
        <a:srgbClr val="ADBE82"/>
      </a:folHlink>
    </a:clrScheme>
    <a:fontScheme name="Cambria">
      <a:maj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CF823853-53CC-4249-AEDB-2EA9F718B2D2}"/>
    </a:ext>
  </a:extLst>
</a:theme>
</file>

<file path=docProps/app.xml><?xml version="1.0" encoding="utf-8"?>
<Properties xmlns="http://schemas.openxmlformats.org/officeDocument/2006/extended-properties" xmlns:vt="http://schemas.openxmlformats.org/officeDocument/2006/docPropsVTypes">
  <Template>TM04033927[[fn=Glavni događaja]]</Template>
  <TotalTime>1567</TotalTime>
  <Words>2598</Words>
  <Application>Microsoft Office PowerPoint</Application>
  <PresentationFormat>Široki zaslon</PresentationFormat>
  <Paragraphs>213</Paragraphs>
  <Slides>33</Slides>
  <Notes>0</Notes>
  <HiddenSlides>0</HiddenSlides>
  <MMClips>0</MMClips>
  <ScaleCrop>false</ScaleCrop>
  <HeadingPairs>
    <vt:vector size="6" baseType="variant">
      <vt:variant>
        <vt:lpstr>Korišteni fontovi</vt:lpstr>
      </vt:variant>
      <vt:variant>
        <vt:i4>4</vt:i4>
      </vt:variant>
      <vt:variant>
        <vt:lpstr>Tema</vt:lpstr>
      </vt:variant>
      <vt:variant>
        <vt:i4>1</vt:i4>
      </vt:variant>
      <vt:variant>
        <vt:lpstr>Naslovi slajdova</vt:lpstr>
      </vt:variant>
      <vt:variant>
        <vt:i4>33</vt:i4>
      </vt:variant>
    </vt:vector>
  </HeadingPairs>
  <TitlesOfParts>
    <vt:vector size="38" baseType="lpstr">
      <vt:lpstr>Adobe Caslon Pro</vt:lpstr>
      <vt:lpstr>Arial</vt:lpstr>
      <vt:lpstr>Cambria</vt:lpstr>
      <vt:lpstr>Times New Roman</vt:lpstr>
      <vt:lpstr>Glavni događaja</vt:lpstr>
      <vt:lpstr> BESPOVRATNE PotpoRE  IZ  EPFRR     -  ZA MLADE i ZA MALE  </vt:lpstr>
      <vt:lpstr>SADRŽAJ:</vt:lpstr>
      <vt:lpstr>Prihvatljivi korisnici  6.1.1.</vt:lpstr>
      <vt:lpstr>Prihvatljivi korisnici  6.1.1.</vt:lpstr>
      <vt:lpstr>Visina potpore:</vt:lpstr>
      <vt:lpstr>PowerPoint prezentacija</vt:lpstr>
      <vt:lpstr>PrihvatljivE  AKTIVNOSTI ( troškovi)</vt:lpstr>
      <vt:lpstr>KRITERIJI ZA RANGIRANJE (BODOVANJE)</vt:lpstr>
      <vt:lpstr>KRITERIJI ZA RANGIRANJE (BODOVANJE)</vt:lpstr>
      <vt:lpstr>KRITERIJI ZA RANGIRANJE (BODOVANJE)</vt:lpstr>
      <vt:lpstr>KRITERIJI ZA RANGIRANJE (BODOVANJE)</vt:lpstr>
      <vt:lpstr>KRITERIJI ZA RANGIRANJE (BODOVANJE)</vt:lpstr>
      <vt:lpstr>Dokumentacija</vt:lpstr>
      <vt:lpstr>PowerPoint prezentacija</vt:lpstr>
      <vt:lpstr>PowerPoint prezentacija</vt:lpstr>
      <vt:lpstr>Mjera 6.3.1.  Potpora razvoju malih poljoprivrednih gospodarstava</vt:lpstr>
      <vt:lpstr>PowerPoint prezentacija</vt:lpstr>
      <vt:lpstr>PowerPoint prezentacija</vt:lpstr>
      <vt:lpstr>Visina potpore</vt:lpstr>
      <vt:lpstr>Prihvatljivi troškovi</vt:lpstr>
      <vt:lpstr>PowerPoint prezentacija</vt:lpstr>
      <vt:lpstr>Prihvatljive aktivnosti (troškovi)</vt:lpstr>
      <vt:lpstr>PowerPoint prezentacija</vt:lpstr>
      <vt:lpstr>Prihvatljive aktivnosti (troškovi)</vt:lpstr>
      <vt:lpstr>PowerPoint prezentacija</vt:lpstr>
      <vt:lpstr>KRITERIJI ZA RANGIRANJE (BODOVANJE)</vt:lpstr>
      <vt:lpstr>PowerPoint prezentacija</vt:lpstr>
      <vt:lpstr>PowerPoint prezentacija</vt:lpstr>
      <vt:lpstr>PowerPoint prezentacija</vt:lpstr>
      <vt:lpstr>PowerPoint prezentacija</vt:lpstr>
      <vt:lpstr>PowerPoint prezentacija</vt:lpstr>
      <vt:lpstr>PowerPoint prezentacija</vt:lpstr>
      <vt:lpstr>Hvala na pažnji!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PowerPointova prezentacija</dc:title>
  <dc:creator>rzamostni@gmail.com</dc:creator>
  <cp:lastModifiedBy>Biserka Zamostni</cp:lastModifiedBy>
  <cp:revision>29</cp:revision>
  <dcterms:created xsi:type="dcterms:W3CDTF">2020-02-23T18:15:43Z</dcterms:created>
  <dcterms:modified xsi:type="dcterms:W3CDTF">2021-08-26T11:49:39Z</dcterms:modified>
</cp:coreProperties>
</file>